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1" r:id="rId4"/>
    <p:sldId id="275" r:id="rId5"/>
    <p:sldId id="277" r:id="rId6"/>
    <p:sldId id="284" r:id="rId7"/>
    <p:sldId id="287" r:id="rId8"/>
    <p:sldId id="285" r:id="rId9"/>
    <p:sldId id="283" r:id="rId10"/>
    <p:sldId id="276" r:id="rId11"/>
    <p:sldId id="288" r:id="rId12"/>
    <p:sldId id="289" r:id="rId13"/>
    <p:sldId id="274" r:id="rId14"/>
    <p:sldId id="262" r:id="rId15"/>
    <p:sldId id="291" r:id="rId16"/>
    <p:sldId id="292" r:id="rId17"/>
    <p:sldId id="265" r:id="rId18"/>
    <p:sldId id="266" r:id="rId19"/>
    <p:sldId id="293" r:id="rId20"/>
    <p:sldId id="267" r:id="rId21"/>
    <p:sldId id="294" r:id="rId22"/>
    <p:sldId id="290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B6F"/>
    <a:srgbClr val="8DE38D"/>
    <a:srgbClr val="32CD32"/>
    <a:srgbClr val="E15855"/>
    <a:srgbClr val="E63244"/>
    <a:srgbClr val="50C878"/>
    <a:srgbClr val="44944A"/>
    <a:srgbClr val="E34234"/>
    <a:srgbClr val="CB9995"/>
    <a:srgbClr val="003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/>
    <p:restoredTop sz="94830"/>
  </p:normalViewPr>
  <p:slideViewPr>
    <p:cSldViewPr snapToGrid="0">
      <p:cViewPr varScale="1">
        <p:scale>
          <a:sx n="105" d="100"/>
          <a:sy n="105" d="100"/>
        </p:scale>
        <p:origin x="1062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7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249BBA-71B5-B05B-D0AE-677D96C0D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A8A2A5-73C8-2698-2421-984560752B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CD93-F4B3-CE4C-89E3-C371D5866821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78A24-5EC0-302D-5F78-B2D781662F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C5E97-2F8E-5E4A-DC58-01F7994F1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2B659-61F8-DF4A-B119-4F934955B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43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7A98B-AF4C-EC46-A367-72DEAA8429DD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05870-D46E-4747-99F0-7E2C2395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0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05870-D46E-4747-99F0-7E2C23958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4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05870-D46E-4747-99F0-7E2C239580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8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9F8513-3331-0736-8348-2927147C05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C8457E-BD1E-2644-0BD6-F697AEB3F4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64237" y="1449294"/>
            <a:ext cx="7649882" cy="267026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dirty="0"/>
              <a:t>Тема доклада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58E47-3EF0-522F-C899-625B1CB598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4237" y="4195764"/>
            <a:ext cx="7649882" cy="121294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Пояснительная часть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6D1426-2D3E-6825-AA9D-0A0E540C71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73883" y="1363943"/>
            <a:ext cx="3018117" cy="4130114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Фото спикера</a:t>
            </a:r>
          </a:p>
          <a:p>
            <a:r>
              <a:rPr lang="ru-RU" dirty="0"/>
              <a:t>(по желанию)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556F6CA-3335-FB46-52CA-4BFE6D9DF8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73882" y="5611906"/>
            <a:ext cx="3018118" cy="866588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600">
                <a:solidFill>
                  <a:schemeClr val="bg2"/>
                </a:solidFill>
              </a:defRPr>
            </a:lvl2pPr>
            <a:lvl3pPr marL="914400" indent="0">
              <a:buNone/>
              <a:defRPr sz="1600">
                <a:solidFill>
                  <a:schemeClr val="bg2"/>
                </a:solidFill>
              </a:defRPr>
            </a:lvl3pPr>
            <a:lvl4pPr marL="1371600" indent="0">
              <a:buNone/>
              <a:defRPr sz="1600">
                <a:solidFill>
                  <a:schemeClr val="bg2"/>
                </a:solidFill>
              </a:defRPr>
            </a:lvl4pPr>
            <a:lvl5pPr marL="1828800" indent="0"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Фамилия </a:t>
            </a:r>
            <a:br>
              <a:rPr lang="ru-RU" dirty="0"/>
            </a:br>
            <a:r>
              <a:rPr lang="ru-RU" dirty="0"/>
              <a:t>Имя Отчество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3E4140-94B7-86C0-EBA7-860C93C72B04}"/>
              </a:ext>
            </a:extLst>
          </p:cNvPr>
          <p:cNvSpPr txBox="1"/>
          <p:nvPr userDrawn="1"/>
        </p:nvSpPr>
        <p:spPr>
          <a:xfrm>
            <a:off x="11164047" y="799771"/>
            <a:ext cx="83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99417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5A41BB-82E1-42E8-8330-37E3194CD4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85D2A-6A26-D128-D608-5D3B582AFA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2494" y="2474941"/>
            <a:ext cx="3472136" cy="4867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222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Описание</a:t>
            </a:r>
            <a:br>
              <a:rPr lang="ru-RU" dirty="0"/>
            </a:br>
            <a:r>
              <a:rPr lang="ru-RU" dirty="0"/>
              <a:t>параметра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6D94E-9114-FEAF-5791-AAD067A2EAB5}"/>
              </a:ext>
            </a:extLst>
          </p:cNvPr>
          <p:cNvSpPr txBox="1"/>
          <p:nvPr userDrawn="1"/>
        </p:nvSpPr>
        <p:spPr>
          <a:xfrm>
            <a:off x="286870" y="406400"/>
            <a:ext cx="6663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spc="30" baseline="0" dirty="0">
                <a:solidFill>
                  <a:srgbClr val="8D8E9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Научно-практическая конференция молодых специалистов</a:t>
            </a:r>
          </a:p>
          <a:p>
            <a:endParaRPr lang="en-US" sz="1100" spc="30" baseline="0" dirty="0">
              <a:solidFill>
                <a:srgbClr val="8D8E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47FA13-6104-3967-44BA-AE261C49BAF7}"/>
              </a:ext>
            </a:extLst>
          </p:cNvPr>
          <p:cNvCxnSpPr/>
          <p:nvPr userDrawn="1"/>
        </p:nvCxnSpPr>
        <p:spPr>
          <a:xfrm>
            <a:off x="382494" y="376520"/>
            <a:ext cx="114718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73DA150-1A1C-3DEF-5FCF-16CD636F0C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82494" y="3575917"/>
            <a:ext cx="3472136" cy="4867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222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Описание</a:t>
            </a:r>
            <a:br>
              <a:rPr lang="ru-RU" dirty="0"/>
            </a:br>
            <a:r>
              <a:rPr lang="ru-RU" dirty="0"/>
              <a:t>параметра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8F38C20-DA8B-AC0F-A252-BB8BE405691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63200" y="2474941"/>
            <a:ext cx="3464023" cy="4867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222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Описание</a:t>
            </a:r>
            <a:br>
              <a:rPr lang="ru-RU" dirty="0"/>
            </a:br>
            <a:r>
              <a:rPr lang="ru-RU" dirty="0"/>
              <a:t>параметра</a:t>
            </a:r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24E00BC-9238-B4C8-D471-86EAD99A388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163200" y="3575917"/>
            <a:ext cx="3464023" cy="4867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222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Описание</a:t>
            </a:r>
            <a:br>
              <a:rPr lang="ru-RU" dirty="0"/>
            </a:br>
            <a:r>
              <a:rPr lang="ru-RU" dirty="0"/>
              <a:t>параметра</a:t>
            </a:r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5F27015-A10A-FA5D-AA07-E03DE90F4E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768" y="1999740"/>
            <a:ext cx="3471862" cy="4429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5pPr>
          </a:lstStyle>
          <a:p>
            <a:r>
              <a:rPr lang="ru-RU" sz="2400" dirty="0">
                <a:solidFill>
                  <a:srgbClr val="E1251B"/>
                </a:solidFill>
              </a:rPr>
              <a:t>Значение параметра</a:t>
            </a:r>
            <a:endParaRPr lang="en-US" sz="2400" dirty="0">
              <a:solidFill>
                <a:srgbClr val="E1251B"/>
              </a:solidFill>
            </a:endParaRP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9C7D3CD2-EAA5-9FCF-6028-FAB742880E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768" y="3071377"/>
            <a:ext cx="3471862" cy="4429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5pPr>
          </a:lstStyle>
          <a:p>
            <a:r>
              <a:rPr lang="ru-RU" sz="2400" dirty="0">
                <a:solidFill>
                  <a:srgbClr val="E1251B"/>
                </a:solidFill>
              </a:rPr>
              <a:t>Значение параметра</a:t>
            </a:r>
            <a:endParaRPr lang="en-US" sz="2400" dirty="0">
              <a:solidFill>
                <a:srgbClr val="E1251B"/>
              </a:solidFill>
            </a:endParaRP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1995EDB9-045E-D4E8-E710-F8AAAAC16B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63200" y="1999740"/>
            <a:ext cx="3464023" cy="4429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5pPr>
          </a:lstStyle>
          <a:p>
            <a:r>
              <a:rPr lang="ru-RU" sz="2400" dirty="0">
                <a:solidFill>
                  <a:srgbClr val="E1251B"/>
                </a:solidFill>
              </a:rPr>
              <a:t>Значение параметра</a:t>
            </a:r>
            <a:endParaRPr lang="en-US" sz="2400" dirty="0">
              <a:solidFill>
                <a:srgbClr val="E1251B"/>
              </a:solidFill>
            </a:endParaRP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977E8281-B7A5-0DE3-869C-FCFEBDFC11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3200" y="3071377"/>
            <a:ext cx="3464023" cy="4429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5pPr>
          </a:lstStyle>
          <a:p>
            <a:r>
              <a:rPr lang="ru-RU" sz="2400" dirty="0">
                <a:solidFill>
                  <a:srgbClr val="E1251B"/>
                </a:solidFill>
              </a:rPr>
              <a:t>Значение параметра</a:t>
            </a:r>
            <a:endParaRPr lang="en-US" sz="2400" dirty="0">
              <a:solidFill>
                <a:srgbClr val="E1251B"/>
              </a:solidFill>
            </a:endParaRP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B17E226B-9F98-D51E-4FB0-76E67B50FD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494" y="995840"/>
            <a:ext cx="11471836" cy="914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Заголовок слайда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AE90F8-DF90-A445-1ECB-3E23EE60BD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494" y="4676893"/>
            <a:ext cx="5268436" cy="1936632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latin typeface="+mn-lt"/>
              </a:defRPr>
            </a:lvl5pPr>
          </a:lstStyle>
          <a:p>
            <a:pPr lvl="0"/>
            <a:r>
              <a:rPr lang="ru-RU" dirty="0"/>
              <a:t>Описательная часть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1C9DF5-077C-505A-AC74-2F90AFC469A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935793" y="2474941"/>
            <a:ext cx="3472136" cy="4867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222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Описание</a:t>
            </a:r>
            <a:br>
              <a:rPr lang="ru-RU" dirty="0"/>
            </a:br>
            <a:r>
              <a:rPr lang="ru-RU" dirty="0"/>
              <a:t>параметра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BB6C18-118A-32AE-472C-5E89AFF7EEA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7935793" y="3575917"/>
            <a:ext cx="3472136" cy="4867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222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Описание</a:t>
            </a:r>
            <a:br>
              <a:rPr lang="ru-RU" dirty="0"/>
            </a:br>
            <a:r>
              <a:rPr lang="ru-RU" dirty="0"/>
              <a:t>параметра</a:t>
            </a:r>
            <a:endParaRPr lang="en-US" dirty="0"/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CC000B23-85E0-738B-1B15-BEA7B63047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36067" y="1999740"/>
            <a:ext cx="3471862" cy="4429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5pPr>
          </a:lstStyle>
          <a:p>
            <a:r>
              <a:rPr lang="ru-RU" sz="2400" dirty="0">
                <a:solidFill>
                  <a:srgbClr val="E1251B"/>
                </a:solidFill>
              </a:rPr>
              <a:t>Значение параметра</a:t>
            </a:r>
            <a:endParaRPr lang="en-US" sz="2400" dirty="0">
              <a:solidFill>
                <a:srgbClr val="E1251B"/>
              </a:solidFill>
            </a:endParaRP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47687949-6218-DB95-A245-39D49F4E4E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36067" y="3071377"/>
            <a:ext cx="3471862" cy="4429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5pPr>
          </a:lstStyle>
          <a:p>
            <a:r>
              <a:rPr lang="ru-RU" sz="2400" dirty="0">
                <a:solidFill>
                  <a:srgbClr val="E1251B"/>
                </a:solidFill>
              </a:rPr>
              <a:t>Значение параметра</a:t>
            </a:r>
            <a:endParaRPr lang="en-US" sz="2400" dirty="0">
              <a:solidFill>
                <a:srgbClr val="E1251B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75AC0A-CDF9-6D51-AAA4-4658740B2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9493" y="4676893"/>
            <a:ext cx="5268436" cy="1936632"/>
          </a:xfrm>
        </p:spPr>
        <p:txBody>
          <a:bodyPr>
            <a:normAutofit/>
          </a:bodyPr>
          <a:lstStyle>
            <a:lvl1pPr marL="0" indent="0"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Описательная часть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40C0E44-1D85-FFEA-BA6E-E8D31D39B66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588" y="4214813"/>
            <a:ext cx="5268912" cy="400050"/>
          </a:xfrm>
        </p:spPr>
        <p:txBody>
          <a:bodyPr>
            <a:normAutofit/>
          </a:bodyPr>
          <a:lstStyle>
            <a:lvl1pPr marL="0" indent="0">
              <a:buNone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Вывод 1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8F59A29-3DF0-FA16-231D-0FBEBF9D33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9493" y="4214813"/>
            <a:ext cx="5268436" cy="400050"/>
          </a:xfrm>
        </p:spPr>
        <p:txBody>
          <a:bodyPr/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Вывод 2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9D2DF07-FFD4-7561-928D-7617A1D8970B}"/>
              </a:ext>
            </a:extLst>
          </p:cNvPr>
          <p:cNvSpPr txBox="1">
            <a:spLocks/>
          </p:cNvSpPr>
          <p:nvPr userDrawn="1"/>
        </p:nvSpPr>
        <p:spPr>
          <a:xfrm>
            <a:off x="11516660" y="6098655"/>
            <a:ext cx="5165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EC748-29D4-5740-BED9-AA6AF56ECC70}" type="slidenum">
              <a:rPr lang="en-US" sz="1600" b="0" smtClean="0">
                <a:solidFill>
                  <a:srgbClr val="D0D4D9"/>
                </a:solidFill>
              </a:rPr>
              <a:pPr/>
              <a:t>‹#›</a:t>
            </a:fld>
            <a:endParaRPr lang="en-US" sz="1600" b="0" dirty="0">
              <a:solidFill>
                <a:srgbClr val="D0D4D9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ED5E1-6CB5-1C96-E5A8-C3B016A96515}"/>
              </a:ext>
            </a:extLst>
          </p:cNvPr>
          <p:cNvSpPr/>
          <p:nvPr userDrawn="1"/>
        </p:nvSpPr>
        <p:spPr>
          <a:xfrm>
            <a:off x="11516660" y="6440920"/>
            <a:ext cx="678283" cy="45719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2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5A41BB-82E1-42E8-8330-37E3194CD4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2F109-CAC4-9F5C-1D00-91F077256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493" y="2017768"/>
            <a:ext cx="11471835" cy="647626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8D8E91"/>
                </a:solidFill>
              </a:defRPr>
            </a:lvl1pPr>
          </a:lstStyle>
          <a:p>
            <a:r>
              <a:rPr lang="ru-RU" dirty="0"/>
              <a:t>Вывод или дополнительный текст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6D94E-9114-FEAF-5791-AAD067A2EAB5}"/>
              </a:ext>
            </a:extLst>
          </p:cNvPr>
          <p:cNvSpPr txBox="1"/>
          <p:nvPr userDrawn="1"/>
        </p:nvSpPr>
        <p:spPr>
          <a:xfrm>
            <a:off x="286870" y="406400"/>
            <a:ext cx="6663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spc="30" baseline="0" dirty="0">
                <a:solidFill>
                  <a:srgbClr val="8D8E9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Научно-практическая конференция молодых специалистов</a:t>
            </a:r>
          </a:p>
          <a:p>
            <a:endParaRPr lang="en-US" sz="1100" spc="30" baseline="0" dirty="0">
              <a:solidFill>
                <a:srgbClr val="8D8E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47FA13-6104-3967-44BA-AE261C49BAF7}"/>
              </a:ext>
            </a:extLst>
          </p:cNvPr>
          <p:cNvCxnSpPr/>
          <p:nvPr userDrawn="1"/>
        </p:nvCxnSpPr>
        <p:spPr>
          <a:xfrm>
            <a:off x="382494" y="376520"/>
            <a:ext cx="114718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B17E226B-9F98-D51E-4FB0-76E67B50FD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494" y="995840"/>
            <a:ext cx="11471836" cy="914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Заголовок слайда</a:t>
            </a:r>
            <a:endParaRPr lang="en-US" sz="280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2950287-90D3-165F-7CF9-2CAE587D8641}"/>
              </a:ext>
            </a:extLst>
          </p:cNvPr>
          <p:cNvSpPr txBox="1">
            <a:spLocks/>
          </p:cNvSpPr>
          <p:nvPr userDrawn="1"/>
        </p:nvSpPr>
        <p:spPr>
          <a:xfrm>
            <a:off x="11516660" y="6098655"/>
            <a:ext cx="5165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EC748-29D4-5740-BED9-AA6AF56ECC70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4946A8-12C6-6EBF-630A-86112CDC5532}"/>
              </a:ext>
            </a:extLst>
          </p:cNvPr>
          <p:cNvSpPr/>
          <p:nvPr userDrawn="1"/>
        </p:nvSpPr>
        <p:spPr>
          <a:xfrm>
            <a:off x="11516660" y="6440920"/>
            <a:ext cx="678283" cy="45719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BA23D63B-D454-A251-6A6B-F5B0E4795989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382588" y="2910079"/>
            <a:ext cx="11471275" cy="32859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Таблица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1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5A41BB-82E1-42E8-8330-37E3194CD4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2F109-CAC4-9F5C-1D00-91F077256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493" y="2017768"/>
            <a:ext cx="11471835" cy="647626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8D8E91"/>
                </a:solidFill>
              </a:defRPr>
            </a:lvl1pPr>
          </a:lstStyle>
          <a:p>
            <a:r>
              <a:rPr lang="ru-RU" dirty="0"/>
              <a:t>Вывод или дополнительный текст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6D94E-9114-FEAF-5791-AAD067A2EAB5}"/>
              </a:ext>
            </a:extLst>
          </p:cNvPr>
          <p:cNvSpPr txBox="1"/>
          <p:nvPr userDrawn="1"/>
        </p:nvSpPr>
        <p:spPr>
          <a:xfrm>
            <a:off x="286870" y="406400"/>
            <a:ext cx="6663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spc="30" baseline="0" dirty="0">
                <a:solidFill>
                  <a:srgbClr val="8D8E9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Научно-практическая конференция молодых специалистов</a:t>
            </a:r>
          </a:p>
          <a:p>
            <a:endParaRPr lang="en-US" sz="1100" spc="30" baseline="0" dirty="0">
              <a:solidFill>
                <a:srgbClr val="8D8E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47FA13-6104-3967-44BA-AE261C49BAF7}"/>
              </a:ext>
            </a:extLst>
          </p:cNvPr>
          <p:cNvCxnSpPr/>
          <p:nvPr userDrawn="1"/>
        </p:nvCxnSpPr>
        <p:spPr>
          <a:xfrm>
            <a:off x="382494" y="376520"/>
            <a:ext cx="114718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B17E226B-9F98-D51E-4FB0-76E67B50FD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494" y="995840"/>
            <a:ext cx="11471836" cy="914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Заголовок слайда</a:t>
            </a:r>
            <a:endParaRPr lang="en-US" sz="2800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5968B7CA-4941-6D43-B444-A5B3B36D1C38}"/>
              </a:ext>
            </a:extLst>
          </p:cNvPr>
          <p:cNvSpPr txBox="1">
            <a:spLocks/>
          </p:cNvSpPr>
          <p:nvPr userDrawn="1"/>
        </p:nvSpPr>
        <p:spPr>
          <a:xfrm>
            <a:off x="11516660" y="6098655"/>
            <a:ext cx="5165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EC748-29D4-5740-BED9-AA6AF56ECC70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29EF4A-6E64-58A8-52F6-B38AD11C1A27}"/>
              </a:ext>
            </a:extLst>
          </p:cNvPr>
          <p:cNvSpPr/>
          <p:nvPr userDrawn="1"/>
        </p:nvSpPr>
        <p:spPr>
          <a:xfrm>
            <a:off x="11516660" y="6440920"/>
            <a:ext cx="678283" cy="45719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Art Placeholder 8">
            <a:extLst>
              <a:ext uri="{FF2B5EF4-FFF2-40B4-BE49-F238E27FC236}">
                <a16:creationId xmlns:a16="http://schemas.microsoft.com/office/drawing/2014/main" id="{2F037E9E-02E7-D3C9-3B26-34CBF3ACD9FF}"/>
              </a:ext>
            </a:extLst>
          </p:cNvPr>
          <p:cNvSpPr>
            <a:spLocks noGrp="1"/>
          </p:cNvSpPr>
          <p:nvPr>
            <p:ph type="dgm" sz="quarter" idx="23" hasCustomPrompt="1"/>
          </p:nvPr>
        </p:nvSpPr>
        <p:spPr>
          <a:xfrm>
            <a:off x="382588" y="2909888"/>
            <a:ext cx="11471275" cy="3286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Блок-схема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14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5A41BB-82E1-42E8-8330-37E3194CD4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2F109-CAC4-9F5C-1D00-91F077256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493" y="2017768"/>
            <a:ext cx="11471835" cy="647626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8D8E91"/>
                </a:solidFill>
              </a:defRPr>
            </a:lvl1pPr>
          </a:lstStyle>
          <a:p>
            <a:r>
              <a:rPr lang="ru-RU" dirty="0"/>
              <a:t>Вывод или дополнительный текст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6D94E-9114-FEAF-5791-AAD067A2EAB5}"/>
              </a:ext>
            </a:extLst>
          </p:cNvPr>
          <p:cNvSpPr txBox="1"/>
          <p:nvPr userDrawn="1"/>
        </p:nvSpPr>
        <p:spPr>
          <a:xfrm>
            <a:off x="286870" y="406400"/>
            <a:ext cx="6663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spc="30" baseline="0" dirty="0">
                <a:solidFill>
                  <a:srgbClr val="8D8E9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Научно-практическая конференция молодых специалистов</a:t>
            </a:r>
          </a:p>
          <a:p>
            <a:endParaRPr lang="en-US" sz="1100" spc="30" baseline="0" dirty="0">
              <a:solidFill>
                <a:srgbClr val="8D8E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47FA13-6104-3967-44BA-AE261C49BAF7}"/>
              </a:ext>
            </a:extLst>
          </p:cNvPr>
          <p:cNvCxnSpPr/>
          <p:nvPr userDrawn="1"/>
        </p:nvCxnSpPr>
        <p:spPr>
          <a:xfrm>
            <a:off x="382494" y="376520"/>
            <a:ext cx="114718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B17E226B-9F98-D51E-4FB0-76E67B50FD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494" y="995840"/>
            <a:ext cx="11471836" cy="914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Заголовок слайда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6A1C4-97A9-9B56-2DC3-1979262FC8D8}"/>
              </a:ext>
            </a:extLst>
          </p:cNvPr>
          <p:cNvSpPr txBox="1">
            <a:spLocks/>
          </p:cNvSpPr>
          <p:nvPr userDrawn="1"/>
        </p:nvSpPr>
        <p:spPr>
          <a:xfrm>
            <a:off x="11516660" y="6098655"/>
            <a:ext cx="5165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EC748-29D4-5740-BED9-AA6AF56ECC70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D15BF-D041-F352-2EE3-E6842F4B8061}"/>
              </a:ext>
            </a:extLst>
          </p:cNvPr>
          <p:cNvSpPr/>
          <p:nvPr userDrawn="1"/>
        </p:nvSpPr>
        <p:spPr>
          <a:xfrm>
            <a:off x="11516660" y="6440920"/>
            <a:ext cx="678283" cy="45719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B03EB08E-C126-EEEB-8222-AC3B7C8F855B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904009" y="2968625"/>
            <a:ext cx="10428432" cy="3471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Диаграмма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98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FF79C6-CC80-72C0-C845-B7365296A9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C258E47-3EF0-522F-C899-625B1CB598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85461" y="2193719"/>
            <a:ext cx="7649882" cy="612234"/>
          </a:xfrm>
        </p:spPr>
        <p:txBody>
          <a:bodyPr>
            <a:normAutofit/>
          </a:bodyPr>
          <a:lstStyle>
            <a:lvl1pPr marL="0" indent="0" algn="l"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556F6CA-3335-FB46-52CA-4BFE6D9DF8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4860" y="5519697"/>
            <a:ext cx="3018118" cy="866588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600">
                <a:solidFill>
                  <a:schemeClr val="bg2"/>
                </a:solidFill>
              </a:defRPr>
            </a:lvl2pPr>
            <a:lvl3pPr marL="914400" indent="0">
              <a:buNone/>
              <a:defRPr sz="1600">
                <a:solidFill>
                  <a:schemeClr val="bg2"/>
                </a:solidFill>
              </a:defRPr>
            </a:lvl3pPr>
            <a:lvl4pPr marL="1371600" indent="0">
              <a:buNone/>
              <a:defRPr sz="1600">
                <a:solidFill>
                  <a:schemeClr val="bg2"/>
                </a:solidFill>
              </a:defRPr>
            </a:lvl4pPr>
            <a:lvl5pPr marL="1828800" indent="0"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Фамилия </a:t>
            </a:r>
            <a:br>
              <a:rPr lang="ru-RU" dirty="0"/>
            </a:br>
            <a:r>
              <a:rPr lang="ru-RU" dirty="0"/>
              <a:t>Имя Отчество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1FB26D-7207-4F5C-8562-2E677E2AB9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74200" y="5027385"/>
            <a:ext cx="1360488" cy="1358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QR-</a:t>
            </a:r>
            <a:r>
              <a:rPr lang="ru-RU" dirty="0"/>
              <a:t>визитка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ABD5A6-F8E9-D75C-96C6-AB2BDAF9BD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2272" y="5519738"/>
            <a:ext cx="2735516" cy="866775"/>
          </a:xfrm>
        </p:spPr>
        <p:txBody>
          <a:bodyPr anchor="b">
            <a:noAutofit/>
          </a:bodyPr>
          <a:lstStyle>
            <a:lvl1pPr marL="0" indent="0">
              <a:buNone/>
              <a:defRPr lang="en-US" sz="16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251B"/>
              </a:buClr>
              <a:buFont typeface="Arial" panose="020B0604020202020204" pitchFamily="34" charset="0"/>
              <a:buNone/>
            </a:pPr>
            <a:r>
              <a:rPr lang="en-US" dirty="0"/>
              <a:t>E</a:t>
            </a:r>
            <a:r>
              <a:rPr lang="ru-RU" dirty="0"/>
              <a:t>-</a:t>
            </a:r>
            <a:r>
              <a:rPr lang="ru-RU" dirty="0" err="1"/>
              <a:t>mai</a:t>
            </a:r>
            <a:r>
              <a:rPr lang="en-US" dirty="0"/>
              <a:t>l</a:t>
            </a: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251B"/>
              </a:buClr>
              <a:buFont typeface="Arial" panose="020B0604020202020204" pitchFamily="34" charset="0"/>
              <a:buNone/>
            </a:pPr>
            <a:r>
              <a:rPr lang="en-US" dirty="0" err="1"/>
              <a:t>теле</a:t>
            </a:r>
            <a:r>
              <a:rPr lang="ru-RU" dirty="0"/>
              <a:t>фон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8126084-680E-1063-A415-98AE8B764A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5728" y="1750699"/>
            <a:ext cx="836734" cy="89251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65EDFC0-5F03-553B-BA5A-F0EFCC0B5D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3800" y="5962573"/>
            <a:ext cx="1468931" cy="27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7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847717-B65D-39D7-C302-298DA1BE1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8200F-976F-9242-B01A-4569807272F8}"/>
              </a:ext>
            </a:extLst>
          </p:cNvPr>
          <p:cNvSpPr txBox="1">
            <a:spLocks/>
          </p:cNvSpPr>
          <p:nvPr userDrawn="1"/>
        </p:nvSpPr>
        <p:spPr>
          <a:xfrm>
            <a:off x="11516660" y="6098655"/>
            <a:ext cx="5165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EC748-29D4-5740-BED9-AA6AF56ECC70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DC4943-7699-D522-81EA-89CDE2358AF1}"/>
              </a:ext>
            </a:extLst>
          </p:cNvPr>
          <p:cNvSpPr/>
          <p:nvPr userDrawn="1"/>
        </p:nvSpPr>
        <p:spPr>
          <a:xfrm>
            <a:off x="11516660" y="6440920"/>
            <a:ext cx="678283" cy="45719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DFEF05-020E-50BC-93A8-30AB24D56D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2493" y="2066024"/>
            <a:ext cx="11471835" cy="4032631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dirty="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Основной текст</a:t>
            </a:r>
            <a:endParaRPr lang="en-US" dirty="0"/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E2CEB8B8-FF49-BCA9-44DD-857046A5CC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494" y="995840"/>
            <a:ext cx="11471836" cy="914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Заголовок слайда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258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7198E-3779-97C3-2F4B-C3A4A24674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2494" y="2066024"/>
            <a:ext cx="7221721" cy="4032631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dirty="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Основной текст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8200F-976F-9242-B01A-4569807272F8}"/>
              </a:ext>
            </a:extLst>
          </p:cNvPr>
          <p:cNvSpPr txBox="1">
            <a:spLocks/>
          </p:cNvSpPr>
          <p:nvPr userDrawn="1"/>
        </p:nvSpPr>
        <p:spPr>
          <a:xfrm>
            <a:off x="11516660" y="6098655"/>
            <a:ext cx="5165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EC748-29D4-5740-BED9-AA6AF56ECC70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DC4943-7699-D522-81EA-89CDE2358AF1}"/>
              </a:ext>
            </a:extLst>
          </p:cNvPr>
          <p:cNvSpPr/>
          <p:nvPr userDrawn="1"/>
        </p:nvSpPr>
        <p:spPr>
          <a:xfrm>
            <a:off x="11516660" y="6440920"/>
            <a:ext cx="678283" cy="45719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A29C2866-2F9B-CB48-A898-4F7A5B42506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65961" y="2066023"/>
            <a:ext cx="3999002" cy="4032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Ф</a:t>
            </a:r>
            <a:r>
              <a:rPr lang="en-US" dirty="0" err="1"/>
              <a:t>от</a:t>
            </a:r>
            <a:r>
              <a:rPr lang="ru-RU" dirty="0"/>
              <a:t>о/иллюстрация</a:t>
            </a:r>
            <a:endParaRPr lang="en-US" dirty="0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B8A7E370-F37C-A7C5-75E7-0769EB4283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494" y="995840"/>
            <a:ext cx="11471836" cy="914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Заголовок слайда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882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6CE7FE4-E16C-F0C5-148C-00A15353D1E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8D5E4DE7-801D-6693-0650-6AEEC24D62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494" y="995840"/>
            <a:ext cx="6976248" cy="914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Заголовок слайда</a:t>
            </a:r>
            <a:endParaRPr lang="en-US" sz="2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27F3F41-5880-8102-057D-43CFD14F69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2495" y="2073411"/>
            <a:ext cx="6976248" cy="101107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8D8E9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Пояснительная часть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CDD21C5-7C1F-3275-B70E-94307414ACC9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2495" y="3247661"/>
            <a:ext cx="6976248" cy="28509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222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Основной текст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0D11EF3-7B91-A3D6-2886-801533EEDF6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45375" y="995363"/>
            <a:ext cx="4319588" cy="5103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Ф</a:t>
            </a:r>
            <a:r>
              <a:rPr lang="en-US" dirty="0" err="1"/>
              <a:t>от</a:t>
            </a:r>
            <a:r>
              <a:rPr lang="ru-RU" dirty="0"/>
              <a:t>о/иллюстрация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1B44D-3087-5904-322D-47586FA3E1ED}"/>
              </a:ext>
            </a:extLst>
          </p:cNvPr>
          <p:cNvSpPr txBox="1">
            <a:spLocks/>
          </p:cNvSpPr>
          <p:nvPr userDrawn="1"/>
        </p:nvSpPr>
        <p:spPr>
          <a:xfrm>
            <a:off x="11516660" y="6098655"/>
            <a:ext cx="5165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EC748-29D4-5740-BED9-AA6AF56ECC70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B991DA-2941-988D-3687-8CF78B829263}"/>
              </a:ext>
            </a:extLst>
          </p:cNvPr>
          <p:cNvSpPr/>
          <p:nvPr userDrawn="1"/>
        </p:nvSpPr>
        <p:spPr>
          <a:xfrm>
            <a:off x="11516660" y="6440920"/>
            <a:ext cx="678283" cy="45719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9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5A41BB-82E1-42E8-8330-37E3194CD4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2F109-CAC4-9F5C-1D00-91F077256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9342" y="837287"/>
            <a:ext cx="918396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Тема раздела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85D2A-6A26-D128-D608-5D3B582AFA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99342" y="3717012"/>
            <a:ext cx="918396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D0D4D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Пояснительная часть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2BEB9B-5397-92F6-D667-23A11CDC0E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423" y="2330342"/>
            <a:ext cx="2037976" cy="1255713"/>
          </a:xfrm>
        </p:spPr>
        <p:txBody>
          <a:bodyPr>
            <a:noAutofit/>
          </a:bodyPr>
          <a:lstStyle>
            <a:lvl1pPr marL="0" indent="0" algn="r">
              <a:buNone/>
              <a:defRPr sz="8800">
                <a:solidFill>
                  <a:srgbClr val="E1251B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6D94E-9114-FEAF-5791-AAD067A2EAB5}"/>
              </a:ext>
            </a:extLst>
          </p:cNvPr>
          <p:cNvSpPr txBox="1"/>
          <p:nvPr userDrawn="1"/>
        </p:nvSpPr>
        <p:spPr>
          <a:xfrm>
            <a:off x="286870" y="406400"/>
            <a:ext cx="6663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spc="30" baseline="0" dirty="0">
                <a:solidFill>
                  <a:srgbClr val="D0D4D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Научно-практическая конференция молодых специалистов</a:t>
            </a:r>
          </a:p>
          <a:p>
            <a:endParaRPr lang="en-US" sz="1100" spc="30" baseline="0" dirty="0">
              <a:solidFill>
                <a:srgbClr val="D0D4D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47FA13-6104-3967-44BA-AE261C49BAF7}"/>
              </a:ext>
            </a:extLst>
          </p:cNvPr>
          <p:cNvCxnSpPr/>
          <p:nvPr userDrawn="1"/>
        </p:nvCxnSpPr>
        <p:spPr>
          <a:xfrm>
            <a:off x="382494" y="376520"/>
            <a:ext cx="1147183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F418122-00AA-553B-ECB0-55B0C382D51E}"/>
              </a:ext>
            </a:extLst>
          </p:cNvPr>
          <p:cNvSpPr txBox="1">
            <a:spLocks/>
          </p:cNvSpPr>
          <p:nvPr userDrawn="1"/>
        </p:nvSpPr>
        <p:spPr>
          <a:xfrm>
            <a:off x="11516660" y="6098655"/>
            <a:ext cx="5165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EC748-29D4-5740-BED9-AA6AF56ECC70}" type="slidenum">
              <a:rPr lang="en-US" sz="1600" b="0" smtClean="0">
                <a:solidFill>
                  <a:srgbClr val="D0D4D9"/>
                </a:solidFill>
              </a:rPr>
              <a:pPr/>
              <a:t>‹#›</a:t>
            </a:fld>
            <a:endParaRPr lang="en-US" sz="1600" b="0" dirty="0">
              <a:solidFill>
                <a:srgbClr val="D0D4D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90405B-E43B-69F3-D469-551F094BB587}"/>
              </a:ext>
            </a:extLst>
          </p:cNvPr>
          <p:cNvSpPr/>
          <p:nvPr userDrawn="1"/>
        </p:nvSpPr>
        <p:spPr>
          <a:xfrm>
            <a:off x="11516660" y="6440920"/>
            <a:ext cx="678283" cy="45719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7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5A41BB-82E1-42E8-8330-37E3194CD4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2F109-CAC4-9F5C-1D00-91F077256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494" y="1500562"/>
            <a:ext cx="7811247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1A222C"/>
                </a:solidFill>
              </a:defRPr>
            </a:lvl1pPr>
          </a:lstStyle>
          <a:p>
            <a:r>
              <a:rPr lang="ru-RU" dirty="0"/>
              <a:t>Тема раздела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85D2A-6A26-D128-D608-5D3B582AFA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2494" y="4380287"/>
            <a:ext cx="781124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D8E9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Пояснительная часть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6D94E-9114-FEAF-5791-AAD067A2EAB5}"/>
              </a:ext>
            </a:extLst>
          </p:cNvPr>
          <p:cNvSpPr txBox="1"/>
          <p:nvPr userDrawn="1"/>
        </p:nvSpPr>
        <p:spPr>
          <a:xfrm>
            <a:off x="286870" y="406400"/>
            <a:ext cx="6663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spc="30" baseline="0" dirty="0">
                <a:solidFill>
                  <a:srgbClr val="D0D4D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Научно-практическая конференция молодых специалистов</a:t>
            </a:r>
          </a:p>
          <a:p>
            <a:endParaRPr lang="en-US" sz="1100" spc="30" baseline="0" dirty="0">
              <a:solidFill>
                <a:srgbClr val="D0D4D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47FA13-6104-3967-44BA-AE261C49BAF7}"/>
              </a:ext>
            </a:extLst>
          </p:cNvPr>
          <p:cNvCxnSpPr/>
          <p:nvPr userDrawn="1"/>
        </p:nvCxnSpPr>
        <p:spPr>
          <a:xfrm>
            <a:off x="382494" y="376520"/>
            <a:ext cx="1147183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B0277A-E5FC-495C-BA89-8AE3FB51AC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77225" y="1493838"/>
            <a:ext cx="3287713" cy="32877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Ф</a:t>
            </a:r>
            <a:r>
              <a:rPr lang="en-US" dirty="0" err="1"/>
              <a:t>от</a:t>
            </a:r>
            <a:r>
              <a:rPr lang="ru-RU" dirty="0"/>
              <a:t>о/иллюстрация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0EC22-D7CD-4324-678A-7633C5907066}"/>
              </a:ext>
            </a:extLst>
          </p:cNvPr>
          <p:cNvSpPr txBox="1">
            <a:spLocks/>
          </p:cNvSpPr>
          <p:nvPr userDrawn="1"/>
        </p:nvSpPr>
        <p:spPr>
          <a:xfrm>
            <a:off x="11516660" y="6098655"/>
            <a:ext cx="5165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EC748-29D4-5740-BED9-AA6AF56ECC70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708047-9106-8A5C-DC09-BCE90B755F26}"/>
              </a:ext>
            </a:extLst>
          </p:cNvPr>
          <p:cNvSpPr/>
          <p:nvPr userDrawn="1"/>
        </p:nvSpPr>
        <p:spPr>
          <a:xfrm>
            <a:off x="11516660" y="6440920"/>
            <a:ext cx="678283" cy="45719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5A41BB-82E1-42E8-8330-37E3194CD4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2F109-CAC4-9F5C-1D00-91F077256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5418" y="2736839"/>
            <a:ext cx="3122925" cy="992093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Факт</a:t>
            </a:r>
            <a:br>
              <a:rPr lang="ru-RU" dirty="0"/>
            </a:br>
            <a:r>
              <a:rPr lang="ru-RU" dirty="0"/>
              <a:t>1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85D2A-6A26-D128-D608-5D3B582AFA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8290" y="4364092"/>
            <a:ext cx="3150054" cy="180198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D0D4D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Пояснительный текст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2BEB9B-5397-92F6-D667-23A11CDC0E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9348" y="1620343"/>
            <a:ext cx="3238995" cy="949540"/>
          </a:xfrm>
        </p:spPr>
        <p:txBody>
          <a:bodyPr>
            <a:noAutofit/>
          </a:bodyPr>
          <a:lstStyle>
            <a:lvl1pPr marL="0" indent="0" algn="l">
              <a:buNone/>
              <a:defRPr sz="5800">
                <a:solidFill>
                  <a:srgbClr val="E1251B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6D94E-9114-FEAF-5791-AAD067A2EAB5}"/>
              </a:ext>
            </a:extLst>
          </p:cNvPr>
          <p:cNvSpPr txBox="1"/>
          <p:nvPr userDrawn="1"/>
        </p:nvSpPr>
        <p:spPr>
          <a:xfrm>
            <a:off x="286870" y="406400"/>
            <a:ext cx="6663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spc="30" baseline="0" dirty="0">
                <a:solidFill>
                  <a:srgbClr val="D0D4D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Научно-практическая конференция молодых специалистов</a:t>
            </a:r>
          </a:p>
          <a:p>
            <a:endParaRPr lang="en-US" sz="1100" spc="30" baseline="0" dirty="0">
              <a:solidFill>
                <a:srgbClr val="D0D4D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47FA13-6104-3967-44BA-AE261C49BAF7}"/>
              </a:ext>
            </a:extLst>
          </p:cNvPr>
          <p:cNvCxnSpPr/>
          <p:nvPr userDrawn="1"/>
        </p:nvCxnSpPr>
        <p:spPr>
          <a:xfrm>
            <a:off x="382494" y="376520"/>
            <a:ext cx="1147183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3C37EE-5125-0C9B-84B6-9CAE81B5E3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022996" y="4364092"/>
            <a:ext cx="3150054" cy="180198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D0D4D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Пояснительный текст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7BF6613-F63B-C4D4-15F6-88D8BE95A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2889" y="1620343"/>
            <a:ext cx="3227217" cy="949540"/>
          </a:xfrm>
        </p:spPr>
        <p:txBody>
          <a:bodyPr>
            <a:noAutofit/>
          </a:bodyPr>
          <a:lstStyle>
            <a:lvl1pPr marL="0" indent="0" algn="l">
              <a:buNone/>
              <a:defRPr sz="5800">
                <a:solidFill>
                  <a:srgbClr val="E1251B"/>
                </a:solidFill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834916-92A5-D781-4334-2303AFC0C2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841960" y="4364092"/>
            <a:ext cx="3150054" cy="180198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D0D4D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Пояснительный текст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F3A01FC-1C41-2B84-8C82-CFF59D0DE2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53165" y="1620343"/>
            <a:ext cx="3227217" cy="949540"/>
          </a:xfrm>
        </p:spPr>
        <p:txBody>
          <a:bodyPr>
            <a:noAutofit/>
          </a:bodyPr>
          <a:lstStyle>
            <a:lvl1pPr marL="0" indent="0" algn="l">
              <a:buNone/>
              <a:defRPr sz="5800">
                <a:solidFill>
                  <a:srgbClr val="E1251B"/>
                </a:solidFill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29B8703-0C6F-29F0-376E-91B6F9A584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7182" y="2736839"/>
            <a:ext cx="3122925" cy="99209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Факт</a:t>
            </a:r>
            <a:br>
              <a:rPr lang="ru-RU" dirty="0"/>
            </a:br>
            <a:r>
              <a:rPr lang="ru-RU" dirty="0"/>
              <a:t>2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69DE887-9F35-51D8-2471-AD9831A76687}"/>
              </a:ext>
            </a:extLst>
          </p:cNvPr>
          <p:cNvSpPr txBox="1">
            <a:spLocks/>
          </p:cNvSpPr>
          <p:nvPr userDrawn="1"/>
        </p:nvSpPr>
        <p:spPr>
          <a:xfrm>
            <a:off x="11516660" y="6098655"/>
            <a:ext cx="5165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EC748-29D4-5740-BED9-AA6AF56ECC70}" type="slidenum">
              <a:rPr lang="en-US" sz="1600" b="0" smtClean="0">
                <a:solidFill>
                  <a:srgbClr val="D0D4D9"/>
                </a:solidFill>
              </a:rPr>
              <a:pPr/>
              <a:t>‹#›</a:t>
            </a:fld>
            <a:endParaRPr lang="en-US" sz="1600" b="0" dirty="0">
              <a:solidFill>
                <a:srgbClr val="D0D4D9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A377BA-6F30-1165-CB46-1EFB5FA667D2}"/>
              </a:ext>
            </a:extLst>
          </p:cNvPr>
          <p:cNvSpPr/>
          <p:nvPr userDrawn="1"/>
        </p:nvSpPr>
        <p:spPr>
          <a:xfrm>
            <a:off x="11516660" y="6440920"/>
            <a:ext cx="678283" cy="45719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353BEAB5-1D7D-1B1A-BC6E-8519FF2679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6145" y="2736839"/>
            <a:ext cx="3122925" cy="99209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E1251B"/>
              </a:buClr>
              <a:buFont typeface="Arial" panose="020B0604020202020204" pitchFamily="34" charset="0"/>
              <a:buNone/>
              <a:def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Факт</a:t>
            </a:r>
            <a:br>
              <a:rPr lang="ru-RU" dirty="0"/>
            </a:br>
            <a:r>
              <a:rPr lang="ru-RU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9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5A41BB-82E1-42E8-8330-37E3194CD4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2F109-CAC4-9F5C-1D00-91F077256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6689" y="2216841"/>
            <a:ext cx="3472136" cy="819913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1A222C"/>
                </a:solidFill>
              </a:defRPr>
            </a:lvl1pPr>
          </a:lstStyle>
          <a:p>
            <a:r>
              <a:rPr lang="ru-RU" dirty="0"/>
              <a:t>Параметр 1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85D2A-6A26-D128-D608-5D3B582AFA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6689" y="3436067"/>
            <a:ext cx="3472136" cy="8622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D8E9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Описание </a:t>
            </a:r>
            <a:br>
              <a:rPr lang="ru-RU" dirty="0"/>
            </a:br>
            <a:r>
              <a:rPr lang="ru-RU" dirty="0"/>
              <a:t>параметра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6D94E-9114-FEAF-5791-AAD067A2EAB5}"/>
              </a:ext>
            </a:extLst>
          </p:cNvPr>
          <p:cNvSpPr txBox="1"/>
          <p:nvPr userDrawn="1"/>
        </p:nvSpPr>
        <p:spPr>
          <a:xfrm>
            <a:off x="286870" y="406400"/>
            <a:ext cx="6663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spc="30" baseline="0" dirty="0">
                <a:solidFill>
                  <a:srgbClr val="8D8E9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Научно-практическая конференция молодых специалистов</a:t>
            </a:r>
          </a:p>
          <a:p>
            <a:endParaRPr lang="en-US" sz="1100" spc="30" baseline="0" dirty="0">
              <a:solidFill>
                <a:srgbClr val="8D8E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47FA13-6104-3967-44BA-AE261C49BAF7}"/>
              </a:ext>
            </a:extLst>
          </p:cNvPr>
          <p:cNvCxnSpPr/>
          <p:nvPr userDrawn="1"/>
        </p:nvCxnSpPr>
        <p:spPr>
          <a:xfrm>
            <a:off x="382494" y="376520"/>
            <a:ext cx="114718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451311A-5B8A-1482-CABE-2664B55D63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1233" y="2282186"/>
            <a:ext cx="1090669" cy="10906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Иконка/</a:t>
            </a:r>
            <a:br>
              <a:rPr lang="ru-RU" dirty="0"/>
            </a:br>
            <a:r>
              <a:rPr lang="ru-RU" dirty="0"/>
              <a:t>иллюстрация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73DA150-1A1C-3DEF-5FCF-16CD636F0C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366689" y="5522681"/>
            <a:ext cx="3472136" cy="8622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D8E9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Описание</a:t>
            </a:r>
            <a:br>
              <a:rPr lang="ru-RU" dirty="0"/>
            </a:br>
            <a:r>
              <a:rPr lang="ru-RU" dirty="0"/>
              <a:t>параметра</a:t>
            </a:r>
            <a:endParaRPr lang="en-US" dirty="0"/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B4D6B5A2-FDDD-5D49-FE10-A99BFA0755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41233" y="4348980"/>
            <a:ext cx="1090669" cy="10906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Иконка/</a:t>
            </a:r>
            <a:br>
              <a:rPr lang="ru-RU" dirty="0"/>
            </a:br>
            <a:r>
              <a:rPr lang="ru-RU" dirty="0"/>
              <a:t>иллюстрация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8F38C20-DA8B-AC0F-A252-BB8BE405691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638570" y="3436149"/>
            <a:ext cx="3464023" cy="8622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D8E9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Описание</a:t>
            </a:r>
            <a:br>
              <a:rPr lang="ru-RU" dirty="0"/>
            </a:br>
            <a:r>
              <a:rPr lang="ru-RU" dirty="0"/>
              <a:t>параметра</a:t>
            </a:r>
            <a:endParaRPr lang="en-US" dirty="0"/>
          </a:p>
        </p:txBody>
      </p:sp>
      <p:sp>
        <p:nvSpPr>
          <p:cNvPr id="31" name="Picture Placeholder 18">
            <a:extLst>
              <a:ext uri="{FF2B5EF4-FFF2-40B4-BE49-F238E27FC236}">
                <a16:creationId xmlns:a16="http://schemas.microsoft.com/office/drawing/2014/main" id="{3C5A1BBE-BE07-240B-8488-3239F60F3F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20954" y="2282186"/>
            <a:ext cx="1090669" cy="10906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Иконка/</a:t>
            </a:r>
            <a:br>
              <a:rPr lang="ru-RU" dirty="0"/>
            </a:br>
            <a:r>
              <a:rPr lang="ru-RU" dirty="0"/>
              <a:t>иллюстрация</a:t>
            </a:r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24E00BC-9238-B4C8-D471-86EAD99A388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638570" y="5522681"/>
            <a:ext cx="3464023" cy="8622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D8E9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Описание</a:t>
            </a:r>
            <a:br>
              <a:rPr lang="ru-RU" dirty="0"/>
            </a:br>
            <a:r>
              <a:rPr lang="ru-RU" dirty="0"/>
              <a:t>параметра</a:t>
            </a:r>
            <a:endParaRPr lang="en-US" dirty="0"/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0C26D7CE-ABE2-86B9-80CD-265ACFA31F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0954" y="4348980"/>
            <a:ext cx="1090669" cy="10906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Иконка/</a:t>
            </a:r>
            <a:br>
              <a:rPr lang="ru-RU" dirty="0"/>
            </a:br>
            <a:r>
              <a:rPr lang="ru-RU" dirty="0"/>
              <a:t>иллюстрация</a:t>
            </a:r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5F27015-A10A-FA5D-AA07-E03DE90F4E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66963" y="3053932"/>
            <a:ext cx="3471862" cy="33276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5pPr>
          </a:lstStyle>
          <a:p>
            <a:r>
              <a:rPr lang="ru-RU" sz="2400" dirty="0">
                <a:solidFill>
                  <a:srgbClr val="E1251B"/>
                </a:solidFill>
              </a:rPr>
              <a:t>Значение параметра</a:t>
            </a:r>
            <a:endParaRPr lang="en-US" sz="2400" dirty="0">
              <a:solidFill>
                <a:srgbClr val="E1251B"/>
              </a:solidFill>
            </a:endParaRP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9C7D3CD2-EAA5-9FCF-6028-FAB742880E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66963" y="5140544"/>
            <a:ext cx="3471862" cy="33276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5pPr>
          </a:lstStyle>
          <a:p>
            <a:r>
              <a:rPr lang="ru-RU" sz="2400" dirty="0">
                <a:solidFill>
                  <a:srgbClr val="E1251B"/>
                </a:solidFill>
              </a:rPr>
              <a:t>Значение параметра</a:t>
            </a:r>
            <a:endParaRPr lang="en-US" sz="2400" dirty="0">
              <a:solidFill>
                <a:srgbClr val="E1251B"/>
              </a:solidFill>
            </a:endParaRP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1995EDB9-045E-D4E8-E710-F8AAAAC16B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38570" y="3054040"/>
            <a:ext cx="3464023" cy="33276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5pPr>
          </a:lstStyle>
          <a:p>
            <a:r>
              <a:rPr lang="ru-RU" sz="2400" dirty="0">
                <a:solidFill>
                  <a:srgbClr val="E1251B"/>
                </a:solidFill>
              </a:rPr>
              <a:t>Значение параметра</a:t>
            </a:r>
            <a:endParaRPr lang="en-US" sz="2400" dirty="0">
              <a:solidFill>
                <a:srgbClr val="E1251B"/>
              </a:solidFill>
            </a:endParaRP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977E8281-B7A5-0DE3-869C-FCFEBDFC11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38570" y="5140574"/>
            <a:ext cx="3464023" cy="33276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rgbClr val="E1251B"/>
                </a:solidFill>
                <a:latin typeface="+mj-lt"/>
                <a:ea typeface="+mj-ea"/>
                <a:cs typeface="+mj-cs"/>
              </a:defRPr>
            </a:lvl5pPr>
          </a:lstStyle>
          <a:p>
            <a:r>
              <a:rPr lang="ru-RU" sz="2400" dirty="0">
                <a:solidFill>
                  <a:srgbClr val="E1251B"/>
                </a:solidFill>
              </a:rPr>
              <a:t>Значение параметра</a:t>
            </a:r>
            <a:endParaRPr lang="en-US" sz="2400" dirty="0">
              <a:solidFill>
                <a:srgbClr val="E1251B"/>
              </a:solidFill>
            </a:endParaRP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B17E226B-9F98-D51E-4FB0-76E67B50FD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494" y="995840"/>
            <a:ext cx="11471836" cy="914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Заголовок слайда</a:t>
            </a:r>
            <a:endParaRPr lang="en-US" sz="2800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02623A6-A49A-E32B-F529-1017016CBE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66963" y="4460080"/>
            <a:ext cx="3471862" cy="663286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kern="1200" dirty="0">
                <a:solidFill>
                  <a:srgbClr val="1A222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Параметр </a:t>
            </a:r>
            <a:r>
              <a:rPr lang="en-US" dirty="0"/>
              <a:t>2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DF155322-3B8A-B80B-6B4D-FCCD81F36D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8570" y="4460136"/>
            <a:ext cx="3464023" cy="663286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kern="1200" dirty="0">
                <a:solidFill>
                  <a:srgbClr val="1A222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Параметр </a:t>
            </a:r>
            <a:r>
              <a:rPr lang="en-US" dirty="0"/>
              <a:t>4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A30A2902-718B-A5C7-89A9-70E24B9C27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38570" y="2216150"/>
            <a:ext cx="3464023" cy="820738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dirty="0">
                <a:solidFill>
                  <a:srgbClr val="1A222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Параметр 3 </a:t>
            </a:r>
            <a:endParaRPr lang="en-US" dirty="0"/>
          </a:p>
        </p:txBody>
      </p:sp>
      <p:sp>
        <p:nvSpPr>
          <p:cNvPr id="53" name="Slide Number Placeholder 5">
            <a:extLst>
              <a:ext uri="{FF2B5EF4-FFF2-40B4-BE49-F238E27FC236}">
                <a16:creationId xmlns:a16="http://schemas.microsoft.com/office/drawing/2014/main" id="{024A2D00-D2AD-BAA3-37D0-C7D8C8638244}"/>
              </a:ext>
            </a:extLst>
          </p:cNvPr>
          <p:cNvSpPr txBox="1">
            <a:spLocks/>
          </p:cNvSpPr>
          <p:nvPr userDrawn="1"/>
        </p:nvSpPr>
        <p:spPr>
          <a:xfrm>
            <a:off x="11516660" y="6098655"/>
            <a:ext cx="5165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EC748-29D4-5740-BED9-AA6AF56ECC70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E213AA7-23E8-866D-6340-8A58EFF096D7}"/>
              </a:ext>
            </a:extLst>
          </p:cNvPr>
          <p:cNvSpPr/>
          <p:nvPr userDrawn="1"/>
        </p:nvSpPr>
        <p:spPr>
          <a:xfrm>
            <a:off x="11516660" y="6440920"/>
            <a:ext cx="678283" cy="45719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4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5A41BB-82E1-42E8-8330-37E3194CD4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2F109-CAC4-9F5C-1D00-91F077256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493" y="2017768"/>
            <a:ext cx="11471835" cy="647626"/>
          </a:xfr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1251B"/>
              </a:buClr>
              <a:buFont typeface="Arial" panose="020B0604020202020204" pitchFamily="34" charset="0"/>
              <a:buNone/>
              <a:defRPr lang="en-US" sz="2200" kern="1200" dirty="0">
                <a:solidFill>
                  <a:srgbClr val="8D8E9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Вывод или дополнительный текст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85D2A-6A26-D128-D608-5D3B582AFA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2493" y="2743044"/>
            <a:ext cx="5637818" cy="85173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222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Описание к фото/иллюстрации 1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6D94E-9114-FEAF-5791-AAD067A2EAB5}"/>
              </a:ext>
            </a:extLst>
          </p:cNvPr>
          <p:cNvSpPr txBox="1"/>
          <p:nvPr userDrawn="1"/>
        </p:nvSpPr>
        <p:spPr>
          <a:xfrm>
            <a:off x="286870" y="406400"/>
            <a:ext cx="6663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spc="30" baseline="0" dirty="0">
                <a:solidFill>
                  <a:srgbClr val="8D8E9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Научно-практическая конференция молодых специалистов</a:t>
            </a:r>
          </a:p>
          <a:p>
            <a:endParaRPr lang="en-US" sz="1100" spc="30" baseline="0" dirty="0">
              <a:solidFill>
                <a:srgbClr val="8D8E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47FA13-6104-3967-44BA-AE261C49BAF7}"/>
              </a:ext>
            </a:extLst>
          </p:cNvPr>
          <p:cNvCxnSpPr/>
          <p:nvPr userDrawn="1"/>
        </p:nvCxnSpPr>
        <p:spPr>
          <a:xfrm>
            <a:off x="382494" y="376520"/>
            <a:ext cx="114718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451311A-5B8A-1482-CABE-2664B55D63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1867" y="3594783"/>
            <a:ext cx="5478444" cy="27059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err="1"/>
              <a:t>фот</a:t>
            </a:r>
            <a:r>
              <a:rPr lang="ru-RU" dirty="0"/>
              <a:t>о/</a:t>
            </a:r>
            <a:br>
              <a:rPr lang="ru-RU" dirty="0"/>
            </a:br>
            <a:r>
              <a:rPr lang="ru-RU" dirty="0"/>
              <a:t>иллюстрация</a:t>
            </a:r>
            <a:endParaRPr lang="en-US" dirty="0"/>
          </a:p>
        </p:txBody>
      </p:sp>
      <p:sp>
        <p:nvSpPr>
          <p:cNvPr id="31" name="Picture Placeholder 18">
            <a:extLst>
              <a:ext uri="{FF2B5EF4-FFF2-40B4-BE49-F238E27FC236}">
                <a16:creationId xmlns:a16="http://schemas.microsoft.com/office/drawing/2014/main" id="{3C5A1BBE-BE07-240B-8488-3239F60F3F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689" y="3594783"/>
            <a:ext cx="5478444" cy="27059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фото/</a:t>
            </a:r>
            <a:br>
              <a:rPr lang="ru-RU" dirty="0"/>
            </a:br>
            <a:r>
              <a:rPr lang="ru-RU" dirty="0"/>
              <a:t>иллюстрация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B17E226B-9F98-D51E-4FB0-76E67B50FD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494" y="995840"/>
            <a:ext cx="11471836" cy="914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Заголовок слайда</a:t>
            </a:r>
            <a:endParaRPr lang="en-US" sz="28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2E47CB-4ACE-E7E1-245C-9B477FA75ED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75739" y="2743044"/>
            <a:ext cx="5637818" cy="85173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222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ru-RU" dirty="0"/>
              <a:t>Описание фото/иллюстрации 2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9BEB20-F226-6D59-A120-AAA34EF0AF9A}"/>
              </a:ext>
            </a:extLst>
          </p:cNvPr>
          <p:cNvSpPr txBox="1">
            <a:spLocks/>
          </p:cNvSpPr>
          <p:nvPr userDrawn="1"/>
        </p:nvSpPr>
        <p:spPr>
          <a:xfrm>
            <a:off x="11516660" y="6098655"/>
            <a:ext cx="5165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EC748-29D4-5740-BED9-AA6AF56ECC70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C9FE1-7F88-76CB-E202-6930D34EFBCC}"/>
              </a:ext>
            </a:extLst>
          </p:cNvPr>
          <p:cNvSpPr/>
          <p:nvPr userDrawn="1"/>
        </p:nvSpPr>
        <p:spPr>
          <a:xfrm>
            <a:off x="11516660" y="6440920"/>
            <a:ext cx="678283" cy="45719"/>
          </a:xfrm>
          <a:prstGeom prst="rect">
            <a:avLst/>
          </a:pr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F6157-46FE-01B1-8979-5D0484F7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504F1-0F8B-55E0-8EB1-E1F906EE3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F1377A-681A-1CFD-1157-F3D3170D5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6660" y="6098655"/>
            <a:ext cx="67534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1A222C"/>
                </a:solidFill>
              </a:defRPr>
            </a:lvl1pPr>
          </a:lstStyle>
          <a:p>
            <a:fld id="{C70EC748-29D4-5740-BED9-AA6AF56EC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7E28D-1CC9-14FD-8C7E-64B457AB54F5}"/>
              </a:ext>
            </a:extLst>
          </p:cNvPr>
          <p:cNvSpPr txBox="1"/>
          <p:nvPr userDrawn="1"/>
        </p:nvSpPr>
        <p:spPr>
          <a:xfrm>
            <a:off x="286870" y="406400"/>
            <a:ext cx="6663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spc="30" baseline="0" dirty="0">
                <a:solidFill>
                  <a:srgbClr val="8D8E9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Научно-практическая конференция молодых специалистов</a:t>
            </a:r>
          </a:p>
          <a:p>
            <a:endParaRPr lang="en-US" sz="1100" spc="30" baseline="0" dirty="0">
              <a:solidFill>
                <a:srgbClr val="8D8E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763C1-7F03-6DA3-0087-2501EA055BBE}"/>
              </a:ext>
            </a:extLst>
          </p:cNvPr>
          <p:cNvCxnSpPr/>
          <p:nvPr userDrawn="1"/>
        </p:nvCxnSpPr>
        <p:spPr>
          <a:xfrm>
            <a:off x="382494" y="376520"/>
            <a:ext cx="11471836" cy="0"/>
          </a:xfrm>
          <a:prstGeom prst="line">
            <a:avLst/>
          </a:prstGeom>
          <a:ln>
            <a:solidFill>
              <a:srgbClr val="8D8E9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6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54" r:id="rId4"/>
    <p:sldLayoutId id="2147483651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1251B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1251B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1251B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1251B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1251B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&#1088;&#1077;&#1076;&#1082;&#1086;&#1087;&#1080;&#1083;&#1086;&#1090;.&#1088;&#1092;/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&#1088;&#1077;&#1076;&#1082;&#1086;&#1087;&#1080;&#1083;&#1086;&#1090;.&#1088;&#1092;/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8BE2B3-60B2-CB0B-63DE-CDD87BE40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509" y="1363942"/>
            <a:ext cx="7960329" cy="4130115"/>
          </a:xfrm>
        </p:spPr>
        <p:txBody>
          <a:bodyPr anchor="ctr">
            <a:noAutofit/>
          </a:bodyPr>
          <a:lstStyle/>
          <a:p>
            <a:pPr algn="ctr"/>
            <a:br>
              <a:rPr lang="ru-RU" sz="2800" dirty="0"/>
            </a:br>
            <a:r>
              <a:rPr lang="ru-RU" sz="2800" dirty="0" err="1"/>
              <a:t>Парсинг</a:t>
            </a:r>
            <a:r>
              <a:rPr lang="ru-RU" sz="2800" dirty="0"/>
              <a:t>, </a:t>
            </a:r>
            <a:r>
              <a:rPr lang="ru-RU" sz="2800" dirty="0" err="1"/>
              <a:t>чанкинг</a:t>
            </a:r>
            <a:r>
              <a:rPr lang="ru-RU" sz="2800" dirty="0"/>
              <a:t>, </a:t>
            </a:r>
            <a:r>
              <a:rPr lang="ru-RU" sz="2800" dirty="0" err="1"/>
              <a:t>эмбеддинги</a:t>
            </a:r>
            <a:r>
              <a:rPr lang="ru-RU" sz="2800" dirty="0"/>
              <a:t> и базы знаний: полный </a:t>
            </a:r>
            <a:r>
              <a:rPr lang="ru-RU" sz="2800" dirty="0" err="1"/>
              <a:t>пайплайн</a:t>
            </a:r>
            <a:r>
              <a:rPr lang="ru-RU" sz="2800" dirty="0"/>
              <a:t> превращения данных в основу для интеллектуальных систем</a:t>
            </a:r>
            <a:br>
              <a:rPr lang="ru-RU" sz="2400" b="1" dirty="0"/>
            </a:br>
            <a:br>
              <a:rPr lang="ru-RU" sz="2400" b="1" dirty="0"/>
            </a:br>
            <a:endParaRPr lang="en-US" sz="2400" b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1CECA5-B7DC-6592-2DE1-E9898C9E50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08839" y="5296467"/>
            <a:ext cx="3018118" cy="10948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Гусев Максим Андреевич</a:t>
            </a:r>
          </a:p>
          <a:p>
            <a:pPr>
              <a:spcBef>
                <a:spcPts val="0"/>
              </a:spcBef>
            </a:pPr>
            <a:r>
              <a:rPr lang="ru-RU" dirty="0"/>
              <a:t>4 курс бакалавриата МИ </a:t>
            </a:r>
            <a:r>
              <a:rPr lang="ru-RU" dirty="0" err="1"/>
              <a:t>ВлГУ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CC0B60-F90D-4066-9079-EF72B7595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20" t="21982" r="33604" b="37646"/>
          <a:stretch/>
        </p:blipFill>
        <p:spPr>
          <a:xfrm>
            <a:off x="9308839" y="1363942"/>
            <a:ext cx="2883161" cy="41301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2C78B6-20EF-4064-ACC6-12BAC20C2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53" y="1453901"/>
            <a:ext cx="1088199" cy="10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6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5110DF-E4B0-7929-526F-C1CE66AFA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05" y="1248555"/>
            <a:ext cx="11740591" cy="405609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/>
              <a:t>На основе исследования был разработан прототип ИИ-ассистента для оказания техподдержки отечественной операционной системы Ред ОС.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F033E1-6BCF-0795-429C-C29688F859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4460" y="687930"/>
            <a:ext cx="11471836" cy="914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/>
              <a:t>ИИ-ассистент техподдержки отечественной ОП</a:t>
            </a:r>
          </a:p>
        </p:txBody>
      </p:sp>
      <p:sp>
        <p:nvSpPr>
          <p:cNvPr id="2" name="AutoShape 4" descr="https://avatars.dzeninfra.ru/get-zen_doc/271828/pub_683a1068610de855474992d2_683a16cef5d1245ade986ced/post_crop_small_1080">
            <a:extLst>
              <a:ext uri="{FF2B5EF4-FFF2-40B4-BE49-F238E27FC236}">
                <a16:creationId xmlns:a16="http://schemas.microsoft.com/office/drawing/2014/main" id="{818B76ED-8B2F-405D-B292-CC4D59B04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DDA73-4884-4695-A960-B34FE47F3A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73086" y="2276482"/>
            <a:ext cx="7445828" cy="377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09ABA5-CA95-4F31-92C2-6DFD6E945607}"/>
              </a:ext>
            </a:extLst>
          </p:cNvPr>
          <p:cNvSpPr/>
          <p:nvPr/>
        </p:nvSpPr>
        <p:spPr>
          <a:xfrm>
            <a:off x="3006738" y="6109426"/>
            <a:ext cx="5873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Принцип работы ИИ-ассистента на основе RAG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12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CA30241-23EC-4165-AC65-3B90906D2511}"/>
              </a:ext>
            </a:extLst>
          </p:cNvPr>
          <p:cNvSpPr/>
          <p:nvPr/>
        </p:nvSpPr>
        <p:spPr>
          <a:xfrm>
            <a:off x="6007841" y="500557"/>
            <a:ext cx="5801412" cy="2521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Подсистема исполнения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Хостинг:</a:t>
            </a:r>
            <a:r>
              <a:rPr lang="en-US" dirty="0">
                <a:solidFill>
                  <a:schemeClr val="tx1"/>
                </a:solidFill>
              </a:rPr>
              <a:t>reg.ru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>
                <a:solidFill>
                  <a:schemeClr val="tx1"/>
                </a:solidFill>
              </a:rPr>
              <a:t>Веб-сервер</a:t>
            </a:r>
            <a:r>
              <a:rPr lang="en-US" dirty="0">
                <a:solidFill>
                  <a:schemeClr val="tx1"/>
                </a:solidFill>
              </a:rPr>
              <a:t>:Nginx + Apache HTTP Server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>
                <a:solidFill>
                  <a:schemeClr val="tx1"/>
                </a:solidFill>
              </a:rPr>
              <a:t>Базы данных:</a:t>
            </a:r>
            <a:r>
              <a:rPr lang="en-US" dirty="0" err="1">
                <a:solidFill>
                  <a:schemeClr val="tx1"/>
                </a:solidFill>
              </a:rPr>
              <a:t>Qdrant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 err="1">
                <a:solidFill>
                  <a:schemeClr val="tx1"/>
                </a:solidFill>
              </a:rPr>
              <a:t>Эмбеддинги</a:t>
            </a:r>
            <a:r>
              <a:rPr lang="ru-RU" dirty="0">
                <a:solidFill>
                  <a:schemeClr val="tx1"/>
                </a:solidFill>
              </a:rPr>
              <a:t>: библиотека </a:t>
            </a:r>
            <a:r>
              <a:rPr lang="en-US" dirty="0" err="1">
                <a:solidFill>
                  <a:schemeClr val="tx1"/>
                </a:solidFill>
              </a:rPr>
              <a:t>SentenceTransformer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58FFB08-A417-4817-B03B-B20F94B0B4AF}"/>
              </a:ext>
            </a:extLst>
          </p:cNvPr>
          <p:cNvSpPr/>
          <p:nvPr/>
        </p:nvSpPr>
        <p:spPr>
          <a:xfrm>
            <a:off x="6052149" y="3075690"/>
            <a:ext cx="5801412" cy="3337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Подсистема хранения данных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E95E56C-AB36-41D4-A2E4-2880B2280542}"/>
              </a:ext>
            </a:extLst>
          </p:cNvPr>
          <p:cNvSpPr/>
          <p:nvPr/>
        </p:nvSpPr>
        <p:spPr>
          <a:xfrm>
            <a:off x="4671291" y="1995060"/>
            <a:ext cx="2773218" cy="22536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LLM-</a:t>
            </a:r>
            <a:r>
              <a:rPr lang="ru-RU" b="1" dirty="0">
                <a:solidFill>
                  <a:schemeClr val="tx1"/>
                </a:solidFill>
              </a:rPr>
              <a:t>сервер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F033E1-6BCF-0795-429C-C29688F859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0"/>
            <a:ext cx="12192000" cy="54974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/>
              <a:t>RAG-</a:t>
            </a:r>
            <a:r>
              <a:rPr lang="ru-RU" sz="2000" dirty="0"/>
              <a:t>Конвейер</a:t>
            </a:r>
          </a:p>
        </p:txBody>
      </p:sp>
      <p:sp>
        <p:nvSpPr>
          <p:cNvPr id="2" name="AutoShape 4" descr="https://avatars.dzeninfra.ru/get-zen_doc/271828/pub_683a1068610de855474992d2_683a16cef5d1245ade986ced/post_crop_small_1080">
            <a:extLst>
              <a:ext uri="{FF2B5EF4-FFF2-40B4-BE49-F238E27FC236}">
                <a16:creationId xmlns:a16="http://schemas.microsoft.com/office/drawing/2014/main" id="{818B76ED-8B2F-405D-B292-CC4D59B04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D395448-E14A-4916-B5E7-FA83C6157A64}"/>
              </a:ext>
            </a:extLst>
          </p:cNvPr>
          <p:cNvSpPr/>
          <p:nvPr/>
        </p:nvSpPr>
        <p:spPr>
          <a:xfrm>
            <a:off x="6096000" y="2753591"/>
            <a:ext cx="1348509" cy="1350818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700" dirty="0" err="1"/>
              <a:t>GigaChat</a:t>
            </a:r>
            <a:endParaRPr lang="ru-RU" sz="17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766D33-D334-4D1C-A5C8-D9178B95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98" y="1581727"/>
            <a:ext cx="1350818" cy="13508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154CFC-0A5F-4315-86D6-269088CD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7" y="2773798"/>
            <a:ext cx="1005603" cy="1005603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A3664D0-01B8-45BA-8C9D-D9FE2CD3968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117600" y="3276600"/>
            <a:ext cx="35536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431191-E132-443B-8DF2-7201BD51617B}"/>
              </a:ext>
            </a:extLst>
          </p:cNvPr>
          <p:cNvSpPr txBox="1"/>
          <p:nvPr/>
        </p:nvSpPr>
        <p:spPr>
          <a:xfrm>
            <a:off x="382747" y="914507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Вопрос </a:t>
            </a:r>
          </a:p>
          <a:p>
            <a:pPr algn="ctr"/>
            <a:r>
              <a:rPr lang="ru-RU" dirty="0"/>
              <a:t>пользователя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56E466A-4E7A-40CA-A55B-C5D24FD20849}"/>
              </a:ext>
            </a:extLst>
          </p:cNvPr>
          <p:cNvSpPr/>
          <p:nvPr/>
        </p:nvSpPr>
        <p:spPr>
          <a:xfrm>
            <a:off x="4671291" y="2753591"/>
            <a:ext cx="1348509" cy="1350818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LLM-</a:t>
            </a:r>
            <a:r>
              <a:rPr lang="ru-RU" dirty="0"/>
              <a:t>агент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CD1A7A-3AE5-4B69-9013-FEF6C5AC4D67}"/>
              </a:ext>
            </a:extLst>
          </p:cNvPr>
          <p:cNvSpPr txBox="1"/>
          <p:nvPr/>
        </p:nvSpPr>
        <p:spPr>
          <a:xfrm>
            <a:off x="8465516" y="4802758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Источники данных</a:t>
            </a:r>
          </a:p>
        </p:txBody>
      </p:sp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id="{24DF2442-291F-4199-A80E-6A4E293C676F}"/>
              </a:ext>
            </a:extLst>
          </p:cNvPr>
          <p:cNvCxnSpPr>
            <a:cxnSpLocks/>
          </p:cNvCxnSpPr>
          <p:nvPr/>
        </p:nvCxnSpPr>
        <p:spPr>
          <a:xfrm flipV="1">
            <a:off x="7600264" y="4452160"/>
            <a:ext cx="1518411" cy="762330"/>
          </a:xfrm>
          <a:prstGeom prst="bentConnector3">
            <a:avLst>
              <a:gd name="adj1" fmla="val -38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: уступ 60">
            <a:extLst>
              <a:ext uri="{FF2B5EF4-FFF2-40B4-BE49-F238E27FC236}">
                <a16:creationId xmlns:a16="http://schemas.microsoft.com/office/drawing/2014/main" id="{C22E2D6A-A448-4876-9A5C-8997BB84FE1A}"/>
              </a:ext>
            </a:extLst>
          </p:cNvPr>
          <p:cNvCxnSpPr>
            <a:cxnSpLocks/>
          </p:cNvCxnSpPr>
          <p:nvPr/>
        </p:nvCxnSpPr>
        <p:spPr>
          <a:xfrm rot="10800000">
            <a:off x="10300997" y="4185729"/>
            <a:ext cx="940233" cy="793897"/>
          </a:xfrm>
          <a:prstGeom prst="bentConnector3">
            <a:avLst>
              <a:gd name="adj1" fmla="val 38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248E3E7-BD1F-4442-AE75-79C7D397D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114" y="5079966"/>
            <a:ext cx="1124429" cy="106990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6F56BCCC-2C4D-4C20-A8E0-8AF45A9CF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551" y="3652993"/>
            <a:ext cx="1191445" cy="114976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D26CC0-6D08-4C33-8D9A-25EF83627FA0}"/>
              </a:ext>
            </a:extLst>
          </p:cNvPr>
          <p:cNvSpPr/>
          <p:nvPr/>
        </p:nvSpPr>
        <p:spPr>
          <a:xfrm>
            <a:off x="1240132" y="3297490"/>
            <a:ext cx="314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Классификация запроса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A49571C-BBBB-4C98-B887-294AB988844A}"/>
              </a:ext>
            </a:extLst>
          </p:cNvPr>
          <p:cNvCxnSpPr/>
          <p:nvPr/>
        </p:nvCxnSpPr>
        <p:spPr>
          <a:xfrm flipH="1">
            <a:off x="7444509" y="4008023"/>
            <a:ext cx="16650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3CC9283-CE34-45DC-8EA5-5AA71DAF4CCD}"/>
              </a:ext>
            </a:extLst>
          </p:cNvPr>
          <p:cNvSpPr txBox="1"/>
          <p:nvPr/>
        </p:nvSpPr>
        <p:spPr>
          <a:xfrm>
            <a:off x="7576624" y="3518685"/>
            <a:ext cx="14178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/>
              <a:t>Векторы соответствия </a:t>
            </a:r>
          </a:p>
        </p:txBody>
      </p:sp>
      <p:sp>
        <p:nvSpPr>
          <p:cNvPr id="19" name="Облачко с текстом: прямоугольное со скругленными углами 18">
            <a:extLst>
              <a:ext uri="{FF2B5EF4-FFF2-40B4-BE49-F238E27FC236}">
                <a16:creationId xmlns:a16="http://schemas.microsoft.com/office/drawing/2014/main" id="{E7D33624-292C-423C-94B0-196945019B8C}"/>
              </a:ext>
            </a:extLst>
          </p:cNvPr>
          <p:cNvSpPr/>
          <p:nvPr/>
        </p:nvSpPr>
        <p:spPr>
          <a:xfrm>
            <a:off x="3406154" y="944168"/>
            <a:ext cx="1961905" cy="549744"/>
          </a:xfrm>
          <a:prstGeom prst="wedgeRoundRectCallout">
            <a:avLst>
              <a:gd name="adj1" fmla="val -51896"/>
              <a:gd name="adj2" fmla="val 9188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Как настроить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сеть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Облачко с текстом: прямоугольное со скругленными углами 26">
            <a:extLst>
              <a:ext uri="{FF2B5EF4-FFF2-40B4-BE49-F238E27FC236}">
                <a16:creationId xmlns:a16="http://schemas.microsoft.com/office/drawing/2014/main" id="{86F68979-E19C-46AE-811C-E4098D1E46ED}"/>
              </a:ext>
            </a:extLst>
          </p:cNvPr>
          <p:cNvSpPr/>
          <p:nvPr/>
        </p:nvSpPr>
        <p:spPr>
          <a:xfrm>
            <a:off x="2468417" y="1908191"/>
            <a:ext cx="1961905" cy="549744"/>
          </a:xfrm>
          <a:prstGeom prst="wedgeRoundRectCallout">
            <a:avLst>
              <a:gd name="adj1" fmla="val -64737"/>
              <a:gd name="adj2" fmla="val 10376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Не запускается служба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C45F5FF-435C-4D55-9513-EF4D63940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919" y="5440937"/>
            <a:ext cx="1504021" cy="5981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72BB033-CAC1-49F7-9FEA-E85AC0A69E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9767" y="5225429"/>
            <a:ext cx="924440" cy="9244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ECF645C-5F27-406E-80E2-729C67875B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8864" y="5225429"/>
            <a:ext cx="1004459" cy="100445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BB03E49-791F-47EC-A917-3BCFC52003C0}"/>
              </a:ext>
            </a:extLst>
          </p:cNvPr>
          <p:cNvSpPr txBox="1"/>
          <p:nvPr/>
        </p:nvSpPr>
        <p:spPr>
          <a:xfrm>
            <a:off x="7701877" y="3988695"/>
            <a:ext cx="203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LangChain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478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F033E1-6BCF-0795-429C-C29688F859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9918" y="687930"/>
            <a:ext cx="11686378" cy="914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/>
              <a:t>Создание базы знаний</a:t>
            </a:r>
          </a:p>
        </p:txBody>
      </p:sp>
      <p:sp>
        <p:nvSpPr>
          <p:cNvPr id="2" name="AutoShape 4" descr="https://avatars.dzeninfra.ru/get-zen_doc/271828/pub_683a1068610de855474992d2_683a16cef5d1245ade986ced/post_crop_small_1080">
            <a:extLst>
              <a:ext uri="{FF2B5EF4-FFF2-40B4-BE49-F238E27FC236}">
                <a16:creationId xmlns:a16="http://schemas.microsoft.com/office/drawing/2014/main" id="{818B76ED-8B2F-405D-B292-CC4D59B04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2FEBD1-AC1B-4651-8105-90D191F81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1"/>
          <a:stretch/>
        </p:blipFill>
        <p:spPr>
          <a:xfrm>
            <a:off x="1119188" y="1210647"/>
            <a:ext cx="10198846" cy="525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954979-300D-465F-B79F-FA9B27374194}"/>
              </a:ext>
            </a:extLst>
          </p:cNvPr>
          <p:cNvSpPr txBox="1"/>
          <p:nvPr/>
        </p:nvSpPr>
        <p:spPr>
          <a:xfrm>
            <a:off x="1679510" y="1680193"/>
            <a:ext cx="179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Исходные данные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4CA05-DD5F-4E49-9272-3B9F614D5193}"/>
              </a:ext>
            </a:extLst>
          </p:cNvPr>
          <p:cNvSpPr txBox="1"/>
          <p:nvPr/>
        </p:nvSpPr>
        <p:spPr>
          <a:xfrm>
            <a:off x="3993504" y="1680876"/>
            <a:ext cx="21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Разделение на </a:t>
            </a:r>
            <a:r>
              <a:rPr lang="ru-RU" dirty="0" err="1">
                <a:solidFill>
                  <a:schemeClr val="bg1"/>
                </a:solidFill>
              </a:rPr>
              <a:t>чанки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854D8-0D74-4BF9-B875-A4A6BB9EC56F}"/>
              </a:ext>
            </a:extLst>
          </p:cNvPr>
          <p:cNvSpPr txBox="1"/>
          <p:nvPr/>
        </p:nvSpPr>
        <p:spPr>
          <a:xfrm>
            <a:off x="6441235" y="1818692"/>
            <a:ext cx="210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Эмбеддинги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8D83C-8A1A-4750-A34D-84A8465FE652}"/>
              </a:ext>
            </a:extLst>
          </p:cNvPr>
          <p:cNvSpPr txBox="1"/>
          <p:nvPr/>
        </p:nvSpPr>
        <p:spPr>
          <a:xfrm>
            <a:off x="8888966" y="1818692"/>
            <a:ext cx="210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Векторная база</a:t>
            </a:r>
          </a:p>
        </p:txBody>
      </p:sp>
    </p:spTree>
    <p:extLst>
      <p:ext uri="{BB962C8B-B14F-4D97-AF65-F5344CB8AC3E}">
        <p14:creationId xmlns:p14="http://schemas.microsoft.com/office/powerpoint/2010/main" val="265982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F033E1-6BCF-0795-429C-C29688F859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9918" y="687930"/>
            <a:ext cx="11686378" cy="914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/>
              <a:t>Классификация вопросов</a:t>
            </a:r>
          </a:p>
        </p:txBody>
      </p:sp>
      <p:sp>
        <p:nvSpPr>
          <p:cNvPr id="2" name="AutoShape 4" descr="https://avatars.dzeninfra.ru/get-zen_doc/271828/pub_683a1068610de855474992d2_683a16cef5d1245ade986ced/post_crop_small_1080">
            <a:extLst>
              <a:ext uri="{FF2B5EF4-FFF2-40B4-BE49-F238E27FC236}">
                <a16:creationId xmlns:a16="http://schemas.microsoft.com/office/drawing/2014/main" id="{818B76ED-8B2F-405D-B292-CC4D59B04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49F0F4-BD5F-4429-9D11-0D0B34804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7"/>
          <a:stretch/>
        </p:blipFill>
        <p:spPr>
          <a:xfrm>
            <a:off x="534955" y="3581400"/>
            <a:ext cx="10979022" cy="26196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D9C831-6734-437B-AA12-E00D2E46FF03}"/>
              </a:ext>
            </a:extLst>
          </p:cNvPr>
          <p:cNvSpPr txBox="1"/>
          <p:nvPr/>
        </p:nvSpPr>
        <p:spPr>
          <a:xfrm>
            <a:off x="511176" y="1182231"/>
            <a:ext cx="111220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Алгоритм работы:</a:t>
            </a:r>
          </a:p>
          <a:p>
            <a:pPr marL="342900" indent="-342900">
              <a:buAutoNum type="arabicPeriod"/>
            </a:pPr>
            <a:r>
              <a:rPr lang="ru-RU" sz="2000" dirty="0"/>
              <a:t>Загрузка и первичная обработка вопроса</a:t>
            </a:r>
          </a:p>
          <a:p>
            <a:pPr marL="342900" indent="-342900">
              <a:buAutoNum type="arabicPeriod"/>
            </a:pPr>
            <a:r>
              <a:rPr lang="ru-RU" sz="2000" dirty="0"/>
              <a:t>Подсистема определения типа вопроса</a:t>
            </a:r>
          </a:p>
          <a:p>
            <a:pPr marL="342900" indent="-342900">
              <a:buAutoNum type="arabicPeriod"/>
            </a:pPr>
            <a:r>
              <a:rPr lang="ru-RU" sz="2000" dirty="0"/>
              <a:t>Детектор сложности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F1115"/>
                </a:solidFill>
              </a:rPr>
              <a:t>Подсистема анализа вложенности</a:t>
            </a:r>
          </a:p>
          <a:p>
            <a:pPr marL="342900" indent="-342900">
              <a:buAutoNum type="arabicPeriod"/>
            </a:pPr>
            <a:r>
              <a:rPr lang="ru-RU" sz="2000" dirty="0" err="1"/>
              <a:t>Приоритизация</a:t>
            </a:r>
            <a:r>
              <a:rPr lang="ru-RU" sz="2000" dirty="0"/>
              <a:t> через матрицу </a:t>
            </a:r>
            <a:r>
              <a:rPr lang="en-US" sz="2000" dirty="0"/>
              <a:t>ITIL</a:t>
            </a: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Критерии передачи человеку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1F50CE-2F45-4B3E-BA3F-8741E55491CF}"/>
              </a:ext>
            </a:extLst>
          </p:cNvPr>
          <p:cNvSpPr txBox="1"/>
          <p:nvPr/>
        </p:nvSpPr>
        <p:spPr>
          <a:xfrm>
            <a:off x="691372" y="6244126"/>
            <a:ext cx="1107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Примеры классификации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AB44BA-B2D1-45D0-BD40-6B7E1D9B5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984" y="1015526"/>
            <a:ext cx="1968759" cy="19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05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335893-82B5-08BF-64AD-0F31F701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80" y="682257"/>
            <a:ext cx="11747239" cy="565070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Сравнение больших языковых моделей </a:t>
            </a:r>
            <a:endParaRPr lang="en-US" sz="30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C02C1D4-1600-48ED-9011-6E755319B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249705"/>
              </p:ext>
            </p:extLst>
          </p:nvPr>
        </p:nvGraphicFramePr>
        <p:xfrm>
          <a:off x="447869" y="1291722"/>
          <a:ext cx="11056776" cy="48840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42796">
                  <a:extLst>
                    <a:ext uri="{9D8B030D-6E8A-4147-A177-3AD203B41FA5}">
                      <a16:colId xmlns:a16="http://schemas.microsoft.com/office/drawing/2014/main" val="214671889"/>
                    </a:ext>
                  </a:extLst>
                </a:gridCol>
                <a:gridCol w="1842796">
                  <a:extLst>
                    <a:ext uri="{9D8B030D-6E8A-4147-A177-3AD203B41FA5}">
                      <a16:colId xmlns:a16="http://schemas.microsoft.com/office/drawing/2014/main" val="655627381"/>
                    </a:ext>
                  </a:extLst>
                </a:gridCol>
                <a:gridCol w="1987421">
                  <a:extLst>
                    <a:ext uri="{9D8B030D-6E8A-4147-A177-3AD203B41FA5}">
                      <a16:colId xmlns:a16="http://schemas.microsoft.com/office/drawing/2014/main" val="534831486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2106436682"/>
                    </a:ext>
                  </a:extLst>
                </a:gridCol>
                <a:gridCol w="1922106">
                  <a:extLst>
                    <a:ext uri="{9D8B030D-6E8A-4147-A177-3AD203B41FA5}">
                      <a16:colId xmlns:a16="http://schemas.microsoft.com/office/drawing/2014/main" val="4127700222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3177786260"/>
                    </a:ext>
                  </a:extLst>
                </a:gridCol>
              </a:tblGrid>
              <a:tr h="306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DeepSeek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Llama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Mistal</a:t>
                      </a: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5" dirty="0" err="1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GigaChat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Noto Sans Arabic" panose="020B0502040504020204" pitchFamily="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latin typeface="+mn-lt"/>
                        </a:rPr>
                        <a:t>С</a:t>
                      </a:r>
                      <a:r>
                        <a:rPr lang="en-US" sz="1600" b="0" dirty="0" err="1">
                          <a:latin typeface="+mn-lt"/>
                        </a:rPr>
                        <a:t>hatGPT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233657"/>
                  </a:ext>
                </a:extLst>
              </a:tr>
              <a:tr h="446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Разработчик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5" dirty="0" err="1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DeepSeek</a:t>
                      </a:r>
                      <a:r>
                        <a:rPr lang="ru-RU" sz="1600" b="0" spc="5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 AI (Китай)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Noto Sans Arabic" panose="020B0502040504020204" pitchFamily="34"/>
                      </a:endParaRPr>
                    </a:p>
                  </a:txBody>
                  <a:tcPr marL="68580" marR="68580" marT="0" marB="0">
                    <a:solidFill>
                      <a:srgbClr val="E15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5" dirty="0" err="1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Meta</a:t>
                      </a:r>
                      <a:r>
                        <a:rPr lang="ru-RU" sz="1600" b="0" spc="5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 (США)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Noto Sans Arabic" panose="020B0502040504020204" pitchFamily="34"/>
                      </a:endParaRPr>
                    </a:p>
                  </a:txBody>
                  <a:tcPr marL="68580" marR="68580" marT="0" marB="0">
                    <a:solidFill>
                      <a:srgbClr val="E15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5" dirty="0" err="1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Mistral</a:t>
                      </a:r>
                      <a:r>
                        <a:rPr lang="ru-RU" sz="1600" b="0" spc="5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 AI (Франция)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Noto Sans Arabic" panose="020B0502040504020204" pitchFamily="34"/>
                      </a:endParaRPr>
                    </a:p>
                  </a:txBody>
                  <a:tcPr marL="68580" marR="68580" marT="0" marB="0">
                    <a:solidFill>
                      <a:srgbClr val="E15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5" dirty="0" err="1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Сбер</a:t>
                      </a:r>
                      <a:r>
                        <a:rPr lang="ru-RU" sz="1600" b="0" spc="5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 (Россия)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Noto Sans Arabic" panose="020B0502040504020204" pitchFamily="34"/>
                      </a:endParaRPr>
                    </a:p>
                  </a:txBody>
                  <a:tcPr marL="68580" marR="68580" marT="0" marB="0">
                    <a:solidFill>
                      <a:srgbClr val="6FDB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5" dirty="0" err="1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OpenAI</a:t>
                      </a:r>
                      <a:r>
                        <a:rPr lang="ru-RU" sz="1600" b="0" spc="5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 (США)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Noto Sans Arabic" panose="020B0502040504020204" pitchFamily="34"/>
                      </a:endParaRPr>
                    </a:p>
                  </a:txBody>
                  <a:tcPr marL="68580" marR="68580" marT="0" marB="0">
                    <a:solidFill>
                      <a:srgbClr val="E15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89241"/>
                  </a:ext>
                </a:extLst>
              </a:tr>
              <a:tr h="446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Модель развертывания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Локально</a:t>
                      </a: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, </a:t>
                      </a:r>
                      <a:r>
                        <a:rPr lang="ru-RU" sz="1600" b="0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облако</a:t>
                      </a:r>
                    </a:p>
                  </a:txBody>
                  <a:tcPr marL="68580" marR="68580" marT="0" marB="0">
                    <a:solidFill>
                      <a:srgbClr val="6FDB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Локально</a:t>
                      </a:r>
                    </a:p>
                  </a:txBody>
                  <a:tcPr marL="68580" marR="68580" marT="0" marB="0">
                    <a:solidFill>
                      <a:srgbClr val="E15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Локально, облако</a:t>
                      </a:r>
                    </a:p>
                  </a:txBody>
                  <a:tcPr marL="68580" marR="68580" marT="0" marB="0">
                    <a:solidFill>
                      <a:srgbClr val="6FDB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Облако</a:t>
                      </a:r>
                    </a:p>
                  </a:txBody>
                  <a:tcPr marL="68580" marR="68580" marT="0" marB="0">
                    <a:solidFill>
                      <a:srgbClr val="6FDB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Облако</a:t>
                      </a:r>
                    </a:p>
                  </a:txBody>
                  <a:tcPr marL="68580" marR="68580" marT="0" marB="0">
                    <a:solidFill>
                      <a:srgbClr val="6FDB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10787"/>
                  </a:ext>
                </a:extLst>
              </a:tr>
              <a:tr h="446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Поддержка языков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Более 20 языков </a:t>
                      </a:r>
                    </a:p>
                  </a:txBody>
                  <a:tcPr marL="68580" marR="68580" marT="0" marB="0">
                    <a:solidFill>
                      <a:srgbClr val="6FDB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8 языков</a:t>
                      </a:r>
                    </a:p>
                  </a:txBody>
                  <a:tcPr marL="68580" marR="68580" marT="0" marB="0">
                    <a:solidFill>
                      <a:srgbClr val="E15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Более 12 языков </a:t>
                      </a:r>
                    </a:p>
                  </a:txBody>
                  <a:tcPr marL="68580" marR="68580" marT="0" marB="0">
                    <a:solidFill>
                      <a:srgbClr val="6FDB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Русский язык,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Noto Sans Arabic" panose="020B0502040504020204" pitchFamily="34"/>
                      </a:endParaRPr>
                    </a:p>
                  </a:txBody>
                  <a:tcPr marL="68580" marR="68580" marT="0" marB="0">
                    <a:solidFill>
                      <a:srgbClr val="6FDB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Calibri" panose="020F0502020204030204" pitchFamily="34" charset="0"/>
                          <a:cs typeface="Noto Sans Arabic" panose="020B0502040504020204" pitchFamily="34"/>
                        </a:rPr>
                        <a:t>Более 50 языков</a:t>
                      </a:r>
                    </a:p>
                  </a:txBody>
                  <a:tcPr marL="68580" marR="68580" marT="0" marB="0">
                    <a:solidFill>
                      <a:srgbClr val="6FDB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952628"/>
                  </a:ext>
                </a:extLst>
              </a:tr>
              <a:tr h="87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Преимущество</a:t>
                      </a:r>
                    </a:p>
                  </a:txBody>
                  <a:tcPr marR="12192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Лучшая цена</a:t>
                      </a:r>
                    </a:p>
                  </a:txBody>
                  <a:tcPr marL="121920" marR="121920" marT="76200" marB="76200">
                    <a:solidFill>
                      <a:srgbClr val="6FDB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Открытость и сообщество</a:t>
                      </a:r>
                    </a:p>
                  </a:txBody>
                  <a:tcPr marL="121920" marR="121920" marT="76200" marB="76200">
                    <a:solidFill>
                      <a:srgbClr val="6FDB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Скорость и качество</a:t>
                      </a:r>
                    </a:p>
                  </a:txBody>
                  <a:tcPr marL="121920" marR="121920" marT="76200" marB="76200">
                    <a:solidFill>
                      <a:srgbClr val="6FDB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Лучшая поддержка русского</a:t>
                      </a:r>
                    </a:p>
                  </a:txBody>
                  <a:tcPr marL="121920" marR="121920" marT="76200" marB="76200">
                    <a:solidFill>
                      <a:srgbClr val="6FDB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Лидер по точности</a:t>
                      </a:r>
                    </a:p>
                  </a:txBody>
                  <a:tcPr marL="121920" marT="76200" marB="76200">
                    <a:solidFill>
                      <a:srgbClr val="6FDB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58780"/>
                  </a:ext>
                </a:extLst>
              </a:tr>
              <a:tr h="1074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Ограничение</a:t>
                      </a:r>
                    </a:p>
                  </a:txBody>
                  <a:tcPr marR="12192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Требует мощных </a:t>
                      </a:r>
                      <a:r>
                        <a:rPr lang="en-US" sz="1600" b="0" dirty="0">
                          <a:effectLst/>
                          <a:latin typeface="+mn-lt"/>
                        </a:rPr>
                        <a:t>GPU</a:t>
                      </a:r>
                    </a:p>
                  </a:txBody>
                  <a:tcPr marL="121920" marR="121920" marT="76200" marB="76200">
                    <a:solidFill>
                      <a:srgbClr val="E15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Требует много ресурсов</a:t>
                      </a:r>
                    </a:p>
                  </a:txBody>
                  <a:tcPr marL="121920" marR="121920" marT="76200" marB="76200">
                    <a:solidFill>
                      <a:srgbClr val="E15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Плохое качество русского</a:t>
                      </a:r>
                    </a:p>
                  </a:txBody>
                  <a:tcPr marL="121920" marR="121920" marT="76200" marB="76200">
                    <a:solidFill>
                      <a:srgbClr val="E15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Закрытый код, </a:t>
                      </a:r>
                      <a:r>
                        <a:rPr lang="en-US" sz="1600" b="0" dirty="0">
                          <a:effectLst/>
                          <a:latin typeface="+mn-lt"/>
                        </a:rPr>
                        <a:t>API </a:t>
                      </a:r>
                      <a:r>
                        <a:rPr lang="ru-RU" sz="1600" b="0" dirty="0" err="1">
                          <a:effectLst/>
                          <a:latin typeface="+mn-lt"/>
                        </a:rPr>
                        <a:t>Сбера</a:t>
                      </a:r>
                      <a:endParaRPr lang="ru-RU" sz="1600" b="0" dirty="0">
                        <a:effectLst/>
                        <a:latin typeface="+mn-lt"/>
                      </a:endParaRPr>
                    </a:p>
                  </a:txBody>
                  <a:tcPr marL="121920" marR="121920" marT="76200" marB="76200">
                    <a:solidFill>
                      <a:srgbClr val="E15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Высокая стоимость</a:t>
                      </a:r>
                    </a:p>
                  </a:txBody>
                  <a:tcPr marL="121920" marT="76200" marB="76200">
                    <a:solidFill>
                      <a:srgbClr val="E15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255247"/>
                  </a:ext>
                </a:extLst>
              </a:tr>
              <a:tr h="1074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Стоимость</a:t>
                      </a:r>
                    </a:p>
                  </a:txBody>
                  <a:tcPr marR="121920" marT="76200" marB="76200"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Интеграция: 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$0.07–1.68 / 1</a:t>
                      </a:r>
                      <a:r>
                        <a:rPr lang="en-US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M </a:t>
                      </a:r>
                      <a:r>
                        <a:rPr lang="ru-RU" sz="1600" b="0" i="0" dirty="0">
                          <a:solidFill>
                            <a:srgbClr val="0F1115"/>
                          </a:solidFill>
                          <a:effectLst/>
                          <a:latin typeface="+mn-lt"/>
                        </a:rPr>
                        <a:t>токенов</a:t>
                      </a:r>
                    </a:p>
                  </a:txBody>
                  <a:tcPr marL="121920" marR="121920" marT="76200" marB="76200">
                    <a:solidFill>
                      <a:srgbClr val="6FDB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 бесплатна, затраты на инфраструктуру</a:t>
                      </a:r>
                      <a:endParaRPr lang="ru-RU" sz="1600" b="0" dirty="0">
                        <a:effectLst/>
                        <a:latin typeface="+mn-lt"/>
                      </a:endParaRPr>
                    </a:p>
                  </a:txBody>
                  <a:tcPr marL="121920" marR="121920" marT="76200" marB="76200">
                    <a:solidFill>
                      <a:srgbClr val="6FDB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Тарифы от $14.99/</a:t>
                      </a:r>
                      <a:r>
                        <a:rPr lang="ru-RU" sz="1600" b="0" dirty="0" err="1">
                          <a:effectLst/>
                          <a:latin typeface="+mn-lt"/>
                        </a:rPr>
                        <a:t>мес</a:t>
                      </a:r>
                      <a:endParaRPr lang="ru-RU" sz="1600" b="0" dirty="0">
                        <a:effectLst/>
                        <a:latin typeface="+mn-lt"/>
                      </a:endParaRPr>
                    </a:p>
                  </a:txBody>
                  <a:tcPr marL="121920" marR="121920" marT="76200" marB="76200">
                    <a:solidFill>
                      <a:srgbClr val="E15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Пакеты от 200₽ / 1M токенов</a:t>
                      </a:r>
                    </a:p>
                  </a:txBody>
                  <a:tcPr marL="121920" marR="121920" marT="76200" marB="76200">
                    <a:solidFill>
                      <a:srgbClr val="6FDB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$200/</a:t>
                      </a:r>
                      <a:r>
                        <a:rPr lang="ru-RU" sz="1600" b="0" dirty="0" err="1">
                          <a:effectLst/>
                          <a:latin typeface="+mn-lt"/>
                        </a:rPr>
                        <a:t>мес</a:t>
                      </a:r>
                      <a:endParaRPr lang="ru-RU" sz="1600" b="0" dirty="0">
                        <a:effectLst/>
                        <a:latin typeface="+mn-lt"/>
                      </a:endParaRPr>
                    </a:p>
                  </a:txBody>
                  <a:tcPr marL="121920" marT="76200" marB="76200">
                    <a:solidFill>
                      <a:srgbClr val="E15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04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335893-82B5-08BF-64AD-0F31F701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3" y="682257"/>
            <a:ext cx="11700588" cy="56507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000" dirty="0"/>
              <a:t>Прототип ИИ-ассистента</a:t>
            </a:r>
            <a:endParaRPr lang="en-US" sz="3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4DAFD2-0DB3-48FC-9CE3-DFCBF4A3F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7" r="6625"/>
          <a:stretch/>
        </p:blipFill>
        <p:spPr>
          <a:xfrm>
            <a:off x="1156301" y="1330180"/>
            <a:ext cx="9879397" cy="48455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584B16-3E48-4D5C-9471-BBBF6A839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94" y="5420658"/>
            <a:ext cx="1237302" cy="12373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AF6F18-8450-4342-B293-7A67CBB8B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588951"/>
            <a:ext cx="1675388" cy="16753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1B835D-645E-4E51-A3AE-14CA229963D5}"/>
              </a:ext>
            </a:extLst>
          </p:cNvPr>
          <p:cNvSpPr txBox="1"/>
          <p:nvPr/>
        </p:nvSpPr>
        <p:spPr>
          <a:xfrm>
            <a:off x="1513657" y="6237121"/>
            <a:ext cx="4206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URL:http://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редкопилот.рф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01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335893-82B5-08BF-64AD-0F31F701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3" y="682257"/>
            <a:ext cx="11700588" cy="56507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000" dirty="0"/>
              <a:t>Примеры ответов от ИИ-ассистента</a:t>
            </a:r>
            <a:endParaRPr lang="en-US" sz="3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82EBF1-4E8D-4352-A561-F18880F52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50" y="1674416"/>
            <a:ext cx="5596651" cy="421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A99DF0-23F0-4922-8F86-884F45B0C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80" y="1674416"/>
            <a:ext cx="5579820" cy="421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381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4B74421-B292-E919-E11D-FEA373B1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94" y="891122"/>
            <a:ext cx="11471835" cy="64762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Использование ИИ-ассистента на основе </a:t>
            </a:r>
            <a:r>
              <a:rPr lang="en-US" sz="2000" dirty="0">
                <a:solidFill>
                  <a:schemeClr val="tx1"/>
                </a:solidFill>
              </a:rPr>
              <a:t>RAG </a:t>
            </a:r>
            <a:r>
              <a:rPr lang="ru-RU" sz="2000" dirty="0">
                <a:solidFill>
                  <a:schemeClr val="tx1"/>
                </a:solidFill>
              </a:rPr>
              <a:t>позволяет следующие: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F38477-DB33-CCDC-E27F-1CD92BF769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2493" y="680330"/>
            <a:ext cx="11471836" cy="914400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Экономический эффект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2C265-AF7D-499C-9277-D323781B0C36}"/>
              </a:ext>
            </a:extLst>
          </p:cNvPr>
          <p:cNvSpPr txBox="1"/>
          <p:nvPr/>
        </p:nvSpPr>
        <p:spPr>
          <a:xfrm>
            <a:off x="326551" y="4657532"/>
            <a:ext cx="11685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Всё перечисленное в совокупности даёт ощутимый экономический эффект. На крупных предприятиях он может достигать миллионов рублей в год за счёт сокращения времени поиска информации, уменьшения количества ошибок и оптимизации нагрузки на сотрудников.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EAA5B-A2BE-45C8-A0F8-1D9342D3B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41" y="1667255"/>
            <a:ext cx="11831918" cy="28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87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253FAC-FDDB-882B-5CCE-581E0F5A47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2493" y="753244"/>
            <a:ext cx="11471836" cy="914400"/>
          </a:xfrm>
        </p:spPr>
        <p:txBody>
          <a:bodyPr/>
          <a:lstStyle/>
          <a:p>
            <a:pPr algn="ctr"/>
            <a:r>
              <a:rPr lang="ru-RU" dirty="0"/>
              <a:t>Масштабируемость решения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FBEAF-2239-4EC0-9F12-27F7BFA7B5DC}"/>
              </a:ext>
            </a:extLst>
          </p:cNvPr>
          <p:cNvSpPr txBox="1"/>
          <p:nvPr/>
        </p:nvSpPr>
        <p:spPr>
          <a:xfrm>
            <a:off x="382493" y="1210444"/>
            <a:ext cx="1043162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ИИ-ассистент обеспечивает гибкое масштабирование: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Постепенный старт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Легкое расширение знаний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Стабильная работа под нагрузкой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Адаптация под бизнес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9435C0-EEB8-4D7C-9B1B-52944D050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6" y="2939143"/>
            <a:ext cx="5106317" cy="343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5C4C9E-5C3D-47FF-A443-45408D8FA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65" y="2939144"/>
            <a:ext cx="5121796" cy="3433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148F72-9249-45AA-A778-69875B179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020" y="814688"/>
            <a:ext cx="2010941" cy="17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30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253FAC-FDDB-882B-5CCE-581E0F5A47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2493" y="753244"/>
            <a:ext cx="11471836" cy="914400"/>
          </a:xfrm>
        </p:spPr>
        <p:txBody>
          <a:bodyPr/>
          <a:lstStyle/>
          <a:p>
            <a:pPr algn="ctr"/>
            <a:r>
              <a:rPr lang="en-US" dirty="0"/>
              <a:t>OWASP TOP 10 </a:t>
            </a:r>
            <a:r>
              <a:rPr lang="ru-RU" dirty="0"/>
              <a:t>для </a:t>
            </a:r>
            <a:r>
              <a:rPr lang="en-US" dirty="0"/>
              <a:t>LLM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FBEAF-2239-4EC0-9F12-27F7BFA7B5DC}"/>
              </a:ext>
            </a:extLst>
          </p:cNvPr>
          <p:cNvSpPr txBox="1"/>
          <p:nvPr/>
        </p:nvSpPr>
        <p:spPr>
          <a:xfrm>
            <a:off x="382493" y="1210444"/>
            <a:ext cx="1043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5ABA0E-67E3-4069-8F5D-968FC0D7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88" y="1210444"/>
            <a:ext cx="10133045" cy="5031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67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5110DF-E4B0-7929-526F-C1CE66AFA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008" y="4914331"/>
            <a:ext cx="9933991" cy="1486667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sz="2400" b="1" i="0" dirty="0">
                <a:solidFill>
                  <a:srgbClr val="0F1115"/>
                </a:solidFill>
                <a:effectLst/>
              </a:rPr>
              <a:t>3. Как предлагаемое решение решает эту боль?</a:t>
            </a:r>
            <a:br>
              <a:rPr lang="ru-RU" sz="2400" b="0" i="0" dirty="0">
                <a:solidFill>
                  <a:srgbClr val="0F1115"/>
                </a:solidFill>
                <a:effectLst/>
              </a:rPr>
            </a:br>
            <a:r>
              <a:rPr lang="ru-RU" sz="2400" b="0" i="0" dirty="0">
                <a:solidFill>
                  <a:srgbClr val="0F1115"/>
                </a:solidFill>
                <a:effectLst/>
              </a:rPr>
              <a:t>RAG-система принудительно «заставляет» LLM отвечать только на основе актуальной внутренней документации, исключая галлюцинации и обеспечивая </a:t>
            </a:r>
            <a:r>
              <a:rPr lang="ru-RU" sz="2400" b="0" i="0" dirty="0" err="1">
                <a:solidFill>
                  <a:srgbClr val="0F1115"/>
                </a:solidFill>
                <a:effectLst/>
              </a:rPr>
              <a:t>проверяемость</a:t>
            </a:r>
            <a:r>
              <a:rPr lang="ru-RU" sz="2400" b="0" i="0" dirty="0">
                <a:solidFill>
                  <a:srgbClr val="0F1115"/>
                </a:solidFill>
                <a:effectLst/>
              </a:rPr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F033E1-6BCF-0795-429C-C29688F859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0082" y="562717"/>
            <a:ext cx="11471836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Формальная постановка задачи исследования</a:t>
            </a:r>
          </a:p>
        </p:txBody>
      </p:sp>
      <p:sp>
        <p:nvSpPr>
          <p:cNvPr id="2" name="AutoShape 4" descr="https://avatars.dzeninfra.ru/get-zen_doc/271828/pub_683a1068610de855474992d2_683a16cef5d1245ade986ced/post_crop_small_1080">
            <a:extLst>
              <a:ext uri="{FF2B5EF4-FFF2-40B4-BE49-F238E27FC236}">
                <a16:creationId xmlns:a16="http://schemas.microsoft.com/office/drawing/2014/main" id="{818B76ED-8B2F-405D-B292-CC4D59B04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1E8034DA-CF14-4A20-A89B-E2A5D2D13BF0}"/>
              </a:ext>
            </a:extLst>
          </p:cNvPr>
          <p:cNvSpPr txBox="1">
            <a:spLocks/>
          </p:cNvSpPr>
          <p:nvPr/>
        </p:nvSpPr>
        <p:spPr>
          <a:xfrm>
            <a:off x="382832" y="3069586"/>
            <a:ext cx="9302344" cy="1637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1251B"/>
              </a:buClr>
              <a:buFont typeface="Arial" panose="020B0604020202020204" pitchFamily="34" charset="0"/>
              <a:buNone/>
              <a:defRPr lang="en-US" sz="1800" kern="1200" dirty="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1251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1251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251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251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rgbClr val="0F1115"/>
                </a:solidFill>
              </a:rPr>
              <a:t>2. Какая есть боль?</a:t>
            </a:r>
            <a:br>
              <a:rPr lang="ru-RU" sz="2200" dirty="0">
                <a:solidFill>
                  <a:srgbClr val="0F1115"/>
                </a:solidFill>
              </a:rPr>
            </a:br>
            <a:r>
              <a:rPr lang="ru-RU" sz="2200" dirty="0">
                <a:solidFill>
                  <a:srgbClr val="0F1115"/>
                </a:solidFill>
              </a:rPr>
              <a:t>Традиционные LLM дают устаревшие, выдуманные или непроверяемые ответы, что неприемлемо для технической поддержки.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1C9343B-5D83-434E-83CD-D21765B4D423}"/>
              </a:ext>
            </a:extLst>
          </p:cNvPr>
          <p:cNvSpPr txBox="1">
            <a:spLocks/>
          </p:cNvSpPr>
          <p:nvPr/>
        </p:nvSpPr>
        <p:spPr>
          <a:xfrm>
            <a:off x="2356089" y="1184530"/>
            <a:ext cx="9680401" cy="1637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1251B"/>
              </a:buClr>
              <a:buFont typeface="Arial" panose="020B0604020202020204" pitchFamily="34" charset="0"/>
              <a:buNone/>
              <a:defRPr lang="en-US" sz="1800" kern="1200" dirty="0">
                <a:solidFill>
                  <a:srgbClr val="1A222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1251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1251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251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251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rgbClr val="0F1115"/>
                </a:solidFill>
              </a:rPr>
              <a:t>1. Что хочет бизнес:</a:t>
            </a:r>
          </a:p>
          <a:p>
            <a:pPr algn="just"/>
            <a:r>
              <a:rPr lang="ru-RU" sz="2200" dirty="0">
                <a:solidFill>
                  <a:srgbClr val="0F1115"/>
                </a:solidFill>
              </a:rPr>
              <a:t>Бизнес хочет снизить нагрузку на специалистов поддержки и повысить скорость решения </a:t>
            </a:r>
            <a:r>
              <a:rPr lang="ru-RU" sz="2200" dirty="0" err="1">
                <a:solidFill>
                  <a:srgbClr val="0F1115"/>
                </a:solidFill>
              </a:rPr>
              <a:t>тикетов</a:t>
            </a:r>
            <a:r>
              <a:rPr lang="ru-RU" sz="2200" dirty="0">
                <a:solidFill>
                  <a:srgbClr val="0F1115"/>
                </a:solidFill>
              </a:rPr>
              <a:t> за счёт автоматизации, сохраняя при этом точность и безопасность ответов.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6F79D5-D647-4781-8E2D-3C9B50079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81" y="1184530"/>
            <a:ext cx="1487054" cy="1487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9ADE1D-BEA9-4290-9AC0-733290100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897" y="3029274"/>
            <a:ext cx="1713752" cy="17137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A478EA1-220D-4B0E-9481-B753558B4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33" y="4940138"/>
            <a:ext cx="1473960" cy="147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2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9D9DC1-259E-ED97-5C30-01074A6981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670" y="641276"/>
            <a:ext cx="11471836" cy="914400"/>
          </a:xfrm>
        </p:spPr>
        <p:txBody>
          <a:bodyPr/>
          <a:lstStyle/>
          <a:p>
            <a:pPr algn="ctr"/>
            <a:r>
              <a:rPr lang="ru-RU" dirty="0"/>
              <a:t>Уязвимости </a:t>
            </a:r>
            <a:r>
              <a:rPr lang="en-US" dirty="0"/>
              <a:t>RAG </a:t>
            </a:r>
            <a:r>
              <a:rPr lang="ru-RU" dirty="0"/>
              <a:t>агента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5B5A3C-7442-4092-A75C-1FE47B775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859" y="1771880"/>
            <a:ext cx="1180587" cy="1180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797DD4-A0D1-4781-89EC-1A95EBC53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758" y="5193719"/>
            <a:ext cx="863014" cy="8630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DCDDCB-72FB-4218-9D56-BE26040C6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871" y="5212977"/>
            <a:ext cx="843756" cy="8437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9EF879-744F-4E00-B09A-BB957FDD3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871" y="2054442"/>
            <a:ext cx="751202" cy="7512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568A07-B259-49B6-B042-94DACA77F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5578" y="2008107"/>
            <a:ext cx="843872" cy="843872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95381DE-9926-4088-B7A0-5BB181D07538}"/>
              </a:ext>
            </a:extLst>
          </p:cNvPr>
          <p:cNvCxnSpPr>
            <a:cxnSpLocks/>
          </p:cNvCxnSpPr>
          <p:nvPr/>
        </p:nvCxnSpPr>
        <p:spPr>
          <a:xfrm>
            <a:off x="2182685" y="2362176"/>
            <a:ext cx="306111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433A04-E8CE-4B2B-A6FD-19BB14832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859" y="3658477"/>
            <a:ext cx="1180587" cy="1180587"/>
          </a:xfrm>
          <a:prstGeom prst="rect">
            <a:avLst/>
          </a:prstGeom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902128F-E80B-4907-9CCF-F66226CD57D3}"/>
              </a:ext>
            </a:extLst>
          </p:cNvPr>
          <p:cNvCxnSpPr>
            <a:cxnSpLocks/>
          </p:cNvCxnSpPr>
          <p:nvPr/>
        </p:nvCxnSpPr>
        <p:spPr>
          <a:xfrm>
            <a:off x="6458740" y="2362174"/>
            <a:ext cx="306111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53DBF3C-6B7F-4E8F-BFF2-6A2D28CEF71D}"/>
              </a:ext>
            </a:extLst>
          </p:cNvPr>
          <p:cNvCxnSpPr>
            <a:cxnSpLocks/>
          </p:cNvCxnSpPr>
          <p:nvPr/>
        </p:nvCxnSpPr>
        <p:spPr>
          <a:xfrm>
            <a:off x="2251818" y="5625226"/>
            <a:ext cx="306111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8230E2B1-50A1-46C5-AFEB-11EF8E0C743F}"/>
              </a:ext>
            </a:extLst>
          </p:cNvPr>
          <p:cNvCxnSpPr>
            <a:cxnSpLocks/>
          </p:cNvCxnSpPr>
          <p:nvPr/>
        </p:nvCxnSpPr>
        <p:spPr>
          <a:xfrm flipV="1">
            <a:off x="5884265" y="3292353"/>
            <a:ext cx="0" cy="172552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7AEA0B7C-D763-497A-9A93-135475B1197E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708710" y="3292353"/>
            <a:ext cx="2811149" cy="95641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199D53F-94C2-422C-ABC9-B062227D958B}"/>
              </a:ext>
            </a:extLst>
          </p:cNvPr>
          <p:cNvSpPr txBox="1"/>
          <p:nvPr/>
        </p:nvSpPr>
        <p:spPr>
          <a:xfrm>
            <a:off x="736789" y="2876549"/>
            <a:ext cx="274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Сообщение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470064-5FBA-4FB2-B90D-1B84D38F1ABD}"/>
              </a:ext>
            </a:extLst>
          </p:cNvPr>
          <p:cNvSpPr txBox="1"/>
          <p:nvPr/>
        </p:nvSpPr>
        <p:spPr>
          <a:xfrm>
            <a:off x="624476" y="6111919"/>
            <a:ext cx="274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 данных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E06DDA-B461-4148-9554-CD854A417E0E}"/>
              </a:ext>
            </a:extLst>
          </p:cNvPr>
          <p:cNvSpPr txBox="1"/>
          <p:nvPr/>
        </p:nvSpPr>
        <p:spPr>
          <a:xfrm>
            <a:off x="4937853" y="6120690"/>
            <a:ext cx="274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Векторная БД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C177E9-01BB-41A5-9BDB-076374FCB2CC}"/>
              </a:ext>
            </a:extLst>
          </p:cNvPr>
          <p:cNvSpPr txBox="1"/>
          <p:nvPr/>
        </p:nvSpPr>
        <p:spPr>
          <a:xfrm>
            <a:off x="9066312" y="4654398"/>
            <a:ext cx="274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Эмбеддинг</a:t>
            </a:r>
            <a:r>
              <a:rPr lang="ru-RU" dirty="0"/>
              <a:t> модель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0F3A13-9027-4A5E-AAA1-A948481CDF03}"/>
              </a:ext>
            </a:extLst>
          </p:cNvPr>
          <p:cNvSpPr txBox="1"/>
          <p:nvPr/>
        </p:nvSpPr>
        <p:spPr>
          <a:xfrm>
            <a:off x="9778955" y="2767801"/>
            <a:ext cx="274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LLM</a:t>
            </a:r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C20F4E-B1D0-451F-8653-F61D3022CA89}"/>
              </a:ext>
            </a:extLst>
          </p:cNvPr>
          <p:cNvSpPr txBox="1"/>
          <p:nvPr/>
        </p:nvSpPr>
        <p:spPr>
          <a:xfrm>
            <a:off x="5243804" y="2876549"/>
            <a:ext cx="274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Агент </a:t>
            </a:r>
            <a:r>
              <a:rPr lang="en-US" dirty="0"/>
              <a:t>LLM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110913-1176-4920-9740-20D2061A1927}"/>
              </a:ext>
            </a:extLst>
          </p:cNvPr>
          <p:cNvSpPr txBox="1"/>
          <p:nvPr/>
        </p:nvSpPr>
        <p:spPr>
          <a:xfrm>
            <a:off x="602027" y="1281941"/>
            <a:ext cx="212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Введение в заблуждение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060449-B43E-4601-8443-D73B5A548DC5}"/>
              </a:ext>
            </a:extLst>
          </p:cNvPr>
          <p:cNvSpPr txBox="1"/>
          <p:nvPr/>
        </p:nvSpPr>
        <p:spPr>
          <a:xfrm>
            <a:off x="2340443" y="2929606"/>
            <a:ext cx="259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Неограниченное потребление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CAACB40-7D49-4DFA-B60A-D85DBAF3FEE6}"/>
              </a:ext>
            </a:extLst>
          </p:cNvPr>
          <p:cNvSpPr/>
          <p:nvPr/>
        </p:nvSpPr>
        <p:spPr>
          <a:xfrm>
            <a:off x="2059507" y="2441043"/>
            <a:ext cx="314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Классификация запроса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CEDAEF-6F85-4509-BBBC-19A3077F3B0E}"/>
              </a:ext>
            </a:extLst>
          </p:cNvPr>
          <p:cNvSpPr txBox="1"/>
          <p:nvPr/>
        </p:nvSpPr>
        <p:spPr>
          <a:xfrm>
            <a:off x="3287952" y="1278269"/>
            <a:ext cx="2596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Утечка системных инструкций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6EA23D-BA8E-4A98-AEB9-6EDA2A81905C}"/>
              </a:ext>
            </a:extLst>
          </p:cNvPr>
          <p:cNvSpPr txBox="1"/>
          <p:nvPr/>
        </p:nvSpPr>
        <p:spPr>
          <a:xfrm>
            <a:off x="2716624" y="4430485"/>
            <a:ext cx="259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Утечка </a:t>
            </a:r>
            <a:r>
              <a:rPr lang="ru-RU" b="1" dirty="0" err="1">
                <a:solidFill>
                  <a:srgbClr val="C00000"/>
                </a:solidFill>
              </a:rPr>
              <a:t>конф</a:t>
            </a:r>
            <a:r>
              <a:rPr lang="ru-RU" b="1" dirty="0">
                <a:solidFill>
                  <a:srgbClr val="C00000"/>
                </a:solidFill>
              </a:rPr>
              <a:t>. данных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360A80-C53F-4312-9326-B2951E0307B2}"/>
              </a:ext>
            </a:extLst>
          </p:cNvPr>
          <p:cNvSpPr txBox="1"/>
          <p:nvPr/>
        </p:nvSpPr>
        <p:spPr>
          <a:xfrm>
            <a:off x="6511324" y="4107319"/>
            <a:ext cx="259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Уязвимости </a:t>
            </a:r>
            <a:r>
              <a:rPr lang="ru-RU" b="1" dirty="0" err="1">
                <a:solidFill>
                  <a:srgbClr val="C00000"/>
                </a:solidFill>
              </a:rPr>
              <a:t>эмбеддингов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C7063E-476F-41C3-AF14-5D2940584D9C}"/>
              </a:ext>
            </a:extLst>
          </p:cNvPr>
          <p:cNvSpPr txBox="1"/>
          <p:nvPr/>
        </p:nvSpPr>
        <p:spPr>
          <a:xfrm>
            <a:off x="7188919" y="2745019"/>
            <a:ext cx="259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Отравление данных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36CA1C-C031-4244-861F-F224E1242705}"/>
              </a:ext>
            </a:extLst>
          </p:cNvPr>
          <p:cNvSpPr txBox="1"/>
          <p:nvPr/>
        </p:nvSpPr>
        <p:spPr>
          <a:xfrm>
            <a:off x="7052972" y="1448714"/>
            <a:ext cx="163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Промт</a:t>
            </a:r>
            <a:r>
              <a:rPr lang="ru-RU" b="1" dirty="0">
                <a:solidFill>
                  <a:srgbClr val="C00000"/>
                </a:solidFill>
              </a:rPr>
              <a:t>-инъекции</a:t>
            </a:r>
          </a:p>
        </p:txBody>
      </p:sp>
    </p:spTree>
    <p:extLst>
      <p:ext uri="{BB962C8B-B14F-4D97-AF65-F5344CB8AC3E}">
        <p14:creationId xmlns:p14="http://schemas.microsoft.com/office/powerpoint/2010/main" val="979541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90A65-5CB9-5956-AD47-6758E0C9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94" y="2045760"/>
            <a:ext cx="11471835" cy="6476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03811F-746B-2B4A-E549-E8720DB472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670" y="694724"/>
            <a:ext cx="11471836" cy="914400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Недопустимые события и сценарии реализации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5865D47-52CC-22C1-D93C-6CC941E73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416146"/>
              </p:ext>
            </p:extLst>
          </p:nvPr>
        </p:nvGraphicFramePr>
        <p:xfrm>
          <a:off x="337670" y="1248376"/>
          <a:ext cx="11471836" cy="49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16">
                  <a:extLst>
                    <a:ext uri="{9D8B030D-6E8A-4147-A177-3AD203B41FA5}">
                      <a16:colId xmlns:a16="http://schemas.microsoft.com/office/drawing/2014/main" val="2036379710"/>
                    </a:ext>
                  </a:extLst>
                </a:gridCol>
                <a:gridCol w="2753530">
                  <a:extLst>
                    <a:ext uri="{9D8B030D-6E8A-4147-A177-3AD203B41FA5}">
                      <a16:colId xmlns:a16="http://schemas.microsoft.com/office/drawing/2014/main" val="46164397"/>
                    </a:ext>
                  </a:extLst>
                </a:gridCol>
                <a:gridCol w="2713755">
                  <a:extLst>
                    <a:ext uri="{9D8B030D-6E8A-4147-A177-3AD203B41FA5}">
                      <a16:colId xmlns:a16="http://schemas.microsoft.com/office/drawing/2014/main" val="3753515487"/>
                    </a:ext>
                  </a:extLst>
                </a:gridCol>
                <a:gridCol w="2793305">
                  <a:extLst>
                    <a:ext uri="{9D8B030D-6E8A-4147-A177-3AD203B41FA5}">
                      <a16:colId xmlns:a16="http://schemas.microsoft.com/office/drawing/2014/main" val="1724021404"/>
                    </a:ext>
                  </a:extLst>
                </a:gridCol>
                <a:gridCol w="2753530">
                  <a:extLst>
                    <a:ext uri="{9D8B030D-6E8A-4147-A177-3AD203B41FA5}">
                      <a16:colId xmlns:a16="http://schemas.microsoft.com/office/drawing/2014/main" val="2824016570"/>
                    </a:ext>
                  </a:extLst>
                </a:gridCol>
              </a:tblGrid>
              <a:tr h="3123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Основная угроза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Вовлечённые компоненты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Последствия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Рекомендуемые меры защиты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83280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Утечка/изменение данных через API, бэкапы или кражу учётных данных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Веб-бэкенд,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Vector DB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Qdrant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), .env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Кража векторов, доступ к базе знаний, компрометация всей инфраструктуры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 Аутентификация и авторизация AP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 Секреты только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Vault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Secrets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Manager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064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Кража API-ключа к платному LLM (OpenAI, Claude и др.)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GitHub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GitLab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.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env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сервер приложения, сеть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Финансовые потери (тысячи рублей/долларов в месяц), блокировка аккаунта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 Все вызовы LLM — только через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backend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 HTTPS для всех внешних вызовов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 Смена ключей каждые 30–90 дней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1355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Prompt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Injection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— обход системного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промпта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через пользовательский ввод или БЗ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Модуль формирования промпта, Vector DB, LLM API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LLM выполняет опасные команды, раскрывает конфиденциальные данные, нарушает политики безопасности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 Проверка контекста перед отправкой в LLM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 Тестирование на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Jailbreak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817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Атаки на экономику: боты и бесконечные циклы запросов к LLM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Публичный API, модуль RAG, бэкенд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Перерасход бюджета, отказ сервиса, блокировка по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limits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 Ограничение длины запроса/ответа • Мониторинг аномалий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8933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363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59BFF8-FDEA-689E-CE3F-6518200C3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48" y="958516"/>
            <a:ext cx="11715652" cy="4070683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+mn-lt"/>
              </a:rPr>
              <a:t>В ходе данного исследования был разработан прототип ИИ-ассистент для технической техподдержки отечественной операционной системы Ред ОС. Прототип основан на базе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RAG-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архитектуры.</a:t>
            </a:r>
            <a:br>
              <a:rPr lang="ru-RU" sz="2200" dirty="0">
                <a:solidFill>
                  <a:schemeClr val="tx1"/>
                </a:solidFill>
                <a:latin typeface="+mn-lt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</a:rPr>
              <a:t>В ходе работы было  сделано следующее:</a:t>
            </a:r>
            <a:br>
              <a:rPr lang="ru-RU" sz="2200" dirty="0">
                <a:solidFill>
                  <a:srgbClr val="1D1D20"/>
                </a:solidFill>
                <a:latin typeface="+mn-lt"/>
              </a:rPr>
            </a:br>
            <a:r>
              <a:rPr lang="ru-RU" sz="2200" dirty="0">
                <a:solidFill>
                  <a:srgbClr val="1D1D20"/>
                </a:solidFill>
                <a:latin typeface="+mn-lt"/>
              </a:rPr>
              <a:t>1) Развернута векторная база знаний на </a:t>
            </a:r>
            <a:r>
              <a:rPr lang="ru-RU" sz="2200" dirty="0" err="1">
                <a:solidFill>
                  <a:srgbClr val="1D1D20"/>
                </a:solidFill>
                <a:latin typeface="+mn-lt"/>
              </a:rPr>
              <a:t>Qdrant</a:t>
            </a:r>
            <a:r>
              <a:rPr lang="ru-RU" sz="2200" dirty="0">
                <a:solidFill>
                  <a:srgbClr val="1D1D20"/>
                </a:solidFill>
                <a:latin typeface="+mn-lt"/>
              </a:rPr>
              <a:t> с поддержкой быстрого поиска по схожести</a:t>
            </a:r>
            <a:br>
              <a:rPr lang="ru-RU" sz="2200" dirty="0">
                <a:solidFill>
                  <a:srgbClr val="1D1D20"/>
                </a:solidFill>
                <a:latin typeface="+mn-lt"/>
              </a:rPr>
            </a:br>
            <a:r>
              <a:rPr lang="ru-RU" sz="2200" dirty="0">
                <a:solidFill>
                  <a:srgbClr val="1D1D20"/>
                </a:solidFill>
                <a:latin typeface="+mn-lt"/>
              </a:rPr>
              <a:t>2) Интегрирована большая языковая модель </a:t>
            </a:r>
            <a:r>
              <a:rPr lang="ru-RU" sz="2200" dirty="0" err="1">
                <a:solidFill>
                  <a:srgbClr val="1D1D20"/>
                </a:solidFill>
                <a:latin typeface="+mn-lt"/>
              </a:rPr>
              <a:t>GigaChat</a:t>
            </a:r>
            <a:br>
              <a:rPr lang="ru-RU" sz="2200" dirty="0">
                <a:solidFill>
                  <a:srgbClr val="1D1D20"/>
                </a:solidFill>
                <a:latin typeface="+mn-lt"/>
              </a:rPr>
            </a:br>
            <a:r>
              <a:rPr lang="ru-RU" sz="2200" dirty="0">
                <a:solidFill>
                  <a:srgbClr val="1D1D20"/>
                </a:solidFill>
                <a:latin typeface="+mn-lt"/>
              </a:rPr>
              <a:t>3) Реализована подсистема классификации запросов</a:t>
            </a:r>
            <a:br>
              <a:rPr lang="ru-RU" sz="2200" dirty="0">
                <a:solidFill>
                  <a:srgbClr val="1D1D20"/>
                </a:solidFill>
                <a:latin typeface="+mn-lt"/>
              </a:rPr>
            </a:br>
            <a:r>
              <a:rPr lang="ru-RU" sz="2200" dirty="0">
                <a:solidFill>
                  <a:srgbClr val="1D1D20"/>
                </a:solidFill>
                <a:latin typeface="+mn-lt"/>
              </a:rPr>
              <a:t>4) Прототип успешно размещён на хостинге reg.ru и доступен по адресу: </a:t>
            </a:r>
            <a:r>
              <a:rPr lang="ru-RU" sz="2200" dirty="0">
                <a:solidFill>
                  <a:srgbClr val="1D1D20"/>
                </a:solidFill>
                <a:latin typeface="+mn-lt"/>
                <a:hlinkClick r:id="rId2"/>
              </a:rPr>
              <a:t>http://редкопилот.рф</a:t>
            </a:r>
            <a:r>
              <a:rPr lang="ru-RU" sz="2200" dirty="0">
                <a:solidFill>
                  <a:srgbClr val="1D1D20"/>
                </a:solidFill>
                <a:latin typeface="+mn-lt"/>
              </a:rPr>
              <a:t>. В данный момент ведётся закрытое тестирование.</a:t>
            </a:r>
            <a:br>
              <a:rPr lang="ru-RU" sz="2200" dirty="0">
                <a:solidFill>
                  <a:srgbClr val="1D1D20"/>
                </a:solidFill>
                <a:latin typeface="+mn-lt"/>
              </a:rPr>
            </a:br>
            <a:br>
              <a:rPr lang="ru-RU" sz="2200" dirty="0">
                <a:solidFill>
                  <a:schemeClr val="tx1"/>
                </a:solidFill>
                <a:latin typeface="+mn-lt"/>
              </a:rPr>
            </a:br>
            <a:br>
              <a:rPr lang="ru-RU" dirty="0"/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9D9DC1-259E-ED97-5C30-01074A6981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670" y="641276"/>
            <a:ext cx="11471836" cy="914400"/>
          </a:xfrm>
        </p:spPr>
        <p:txBody>
          <a:bodyPr/>
          <a:lstStyle/>
          <a:p>
            <a:pPr algn="ctr"/>
            <a:r>
              <a:rPr lang="ru-RU" dirty="0"/>
              <a:t>Заключение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8B231B-0EC8-488E-979A-6E210F5E8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" t="10439" r="-567" b="5931"/>
          <a:stretch/>
        </p:blipFill>
        <p:spPr>
          <a:xfrm>
            <a:off x="4117910" y="3795226"/>
            <a:ext cx="3956179" cy="32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8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128AB324-B59D-5F10-9D9F-3F3837AA5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Спасибо за внимание</a:t>
            </a:r>
            <a:r>
              <a:rPr lang="en-US" sz="3600" dirty="0"/>
              <a:t>!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963912-76E9-57DF-568E-F3512955C4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6465" y="5756988"/>
            <a:ext cx="3741576" cy="612235"/>
          </a:xfrm>
        </p:spPr>
        <p:txBody>
          <a:bodyPr/>
          <a:lstStyle/>
          <a:p>
            <a:r>
              <a:rPr lang="ru-RU" dirty="0"/>
              <a:t>Денисова Полина Андреевна</a:t>
            </a:r>
          </a:p>
          <a:p>
            <a:r>
              <a:rPr lang="ru-RU" dirty="0"/>
              <a:t>Гусев Максим Андреевич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5CEE7F7-1F3B-8D67-5A03-CD0B039A5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2139" y="5225144"/>
            <a:ext cx="4777273" cy="1144080"/>
          </a:xfrm>
        </p:spPr>
        <p:txBody>
          <a:bodyPr/>
          <a:lstStyle/>
          <a:p>
            <a:r>
              <a:rPr lang="ru-RU" dirty="0"/>
              <a:t>Почта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/>
              <a:t>Polina.Denisova.2013@gmail.com</a:t>
            </a:r>
            <a:endParaRPr lang="ru-RU" dirty="0"/>
          </a:p>
          <a:p>
            <a:r>
              <a:rPr lang="en-US" dirty="0"/>
              <a:t>g.max01@mail.ru</a:t>
            </a:r>
          </a:p>
        </p:txBody>
      </p:sp>
    </p:spTree>
    <p:extLst>
      <p:ext uri="{BB962C8B-B14F-4D97-AF65-F5344CB8AC3E}">
        <p14:creationId xmlns:p14="http://schemas.microsoft.com/office/powerpoint/2010/main" val="126486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8DE18D-7BBE-D279-DDFB-04399B4DF4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301" y="709735"/>
            <a:ext cx="11857699" cy="914400"/>
          </a:xfrm>
        </p:spPr>
        <p:txBody>
          <a:bodyPr>
            <a:normAutofit/>
          </a:bodyPr>
          <a:lstStyle/>
          <a:p>
            <a:r>
              <a:rPr lang="ru-RU" sz="3000" dirty="0"/>
              <a:t>Методы решения поставленной задачи</a:t>
            </a:r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C1B92-D3AE-4162-B239-DC1D698DC460}"/>
              </a:ext>
            </a:extLst>
          </p:cNvPr>
          <p:cNvSpPr txBox="1"/>
          <p:nvPr/>
        </p:nvSpPr>
        <p:spPr>
          <a:xfrm>
            <a:off x="7687939" y="1339366"/>
            <a:ext cx="2929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Fine-tuning</a:t>
            </a:r>
            <a:endParaRPr lang="ru-RU" sz="2000" dirty="0"/>
          </a:p>
          <a:p>
            <a:r>
              <a:rPr lang="en-US" sz="2000" dirty="0"/>
              <a:t>(</a:t>
            </a:r>
            <a:r>
              <a:rPr lang="ru-RU" sz="2000" dirty="0" err="1"/>
              <a:t>Дообучение</a:t>
            </a:r>
            <a:r>
              <a:rPr lang="ru-RU" sz="20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3BFF6-1D3A-4374-81D8-7585BA4A29CA}"/>
              </a:ext>
            </a:extLst>
          </p:cNvPr>
          <p:cNvSpPr txBox="1"/>
          <p:nvPr/>
        </p:nvSpPr>
        <p:spPr>
          <a:xfrm>
            <a:off x="1637252" y="1419556"/>
            <a:ext cx="4708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RAG (Retrieval-Augmented Generation)</a:t>
            </a:r>
          </a:p>
        </p:txBody>
      </p:sp>
      <p:pic>
        <p:nvPicPr>
          <p:cNvPr id="11" name="Picture 4" descr="Picture background">
            <a:extLst>
              <a:ext uri="{FF2B5EF4-FFF2-40B4-BE49-F238E27FC236}">
                <a16:creationId xmlns:a16="http://schemas.microsoft.com/office/drawing/2014/main" id="{AD9D7E84-0930-4578-8245-4A52FB18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15" y="1317923"/>
            <a:ext cx="2698924" cy="14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4A4D09-024F-478D-A981-DB54062A3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768" y="2776004"/>
            <a:ext cx="652996" cy="65299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BDA055-782C-4EB8-8907-18F48298E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43" y="2824668"/>
            <a:ext cx="652996" cy="652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FAC02-2FCE-4550-997A-CD55A099A158}"/>
              </a:ext>
            </a:extLst>
          </p:cNvPr>
          <p:cNvSpPr txBox="1"/>
          <p:nvPr/>
        </p:nvSpPr>
        <p:spPr>
          <a:xfrm>
            <a:off x="1113701" y="2962745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Высокая актуальность данных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D1AFB-B75C-4BB9-96F3-26347481535A}"/>
              </a:ext>
            </a:extLst>
          </p:cNvPr>
          <p:cNvSpPr txBox="1"/>
          <p:nvPr/>
        </p:nvSpPr>
        <p:spPr>
          <a:xfrm>
            <a:off x="7612764" y="2911895"/>
            <a:ext cx="418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Низкая актуальность данных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6F97D4-6888-4C2E-BA03-FAA33D915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7" y="3704087"/>
            <a:ext cx="652996" cy="6529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84DE66-F4F9-43C4-B0BF-ABA3921CBD23}"/>
              </a:ext>
            </a:extLst>
          </p:cNvPr>
          <p:cNvSpPr txBox="1"/>
          <p:nvPr/>
        </p:nvSpPr>
        <p:spPr>
          <a:xfrm>
            <a:off x="1101502" y="3845919"/>
            <a:ext cx="452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Низкие вычислительные ресурсы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16F14DE-C8A1-4171-B858-23CB97D55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768" y="3704087"/>
            <a:ext cx="652996" cy="6529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8534B8-431C-412A-BA11-17F01EEC1C9C}"/>
              </a:ext>
            </a:extLst>
          </p:cNvPr>
          <p:cNvSpPr txBox="1"/>
          <p:nvPr/>
        </p:nvSpPr>
        <p:spPr>
          <a:xfrm>
            <a:off x="7612764" y="3808479"/>
            <a:ext cx="483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Высокие вычислительные ресурсы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34C98AD-2E0A-4E22-96D7-D0AEBDD11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7" y="4583506"/>
            <a:ext cx="652996" cy="6529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0896B29-8614-4D80-9F58-078D3EF4A7CA}"/>
              </a:ext>
            </a:extLst>
          </p:cNvPr>
          <p:cNvSpPr txBox="1"/>
          <p:nvPr/>
        </p:nvSpPr>
        <p:spPr>
          <a:xfrm>
            <a:off x="1111062" y="4725338"/>
            <a:ext cx="452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Высокая скорость внедрения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E6E19B-69A7-4474-8FB4-2099D38EBCBE}"/>
              </a:ext>
            </a:extLst>
          </p:cNvPr>
          <p:cNvSpPr txBox="1"/>
          <p:nvPr/>
        </p:nvSpPr>
        <p:spPr>
          <a:xfrm>
            <a:off x="7612764" y="4680551"/>
            <a:ext cx="392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Низкая скорость внедрения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5788B11-8BD6-420F-AC84-F8D54BAC5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768" y="4583506"/>
            <a:ext cx="652996" cy="65299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62F38CF-A1FC-42A2-86C6-3EF573AF8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7" y="5415750"/>
            <a:ext cx="652996" cy="65299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AA3AD27-02C1-49BA-9100-4FB9A0DB3793}"/>
              </a:ext>
            </a:extLst>
          </p:cNvPr>
          <p:cNvSpPr txBox="1"/>
          <p:nvPr/>
        </p:nvSpPr>
        <p:spPr>
          <a:xfrm>
            <a:off x="1111062" y="5557582"/>
            <a:ext cx="452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Низкая стоимость внедрения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CEECC6-BB60-4B8D-B50E-72E2D07F9AE7}"/>
              </a:ext>
            </a:extLst>
          </p:cNvPr>
          <p:cNvSpPr txBox="1"/>
          <p:nvPr/>
        </p:nvSpPr>
        <p:spPr>
          <a:xfrm>
            <a:off x="7696034" y="5552624"/>
            <a:ext cx="452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Высокая стоимость внедрения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4537B3C-9F6C-43AE-8964-83E7D6698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768" y="5410792"/>
            <a:ext cx="652996" cy="6529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007B1A-796B-491B-BFAA-2E878F38F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675" y="1097271"/>
            <a:ext cx="2055274" cy="152883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C56D897-D80A-46D5-9305-38A36A526C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864" y="1120710"/>
            <a:ext cx="1898835" cy="14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4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F033E1-6BCF-0795-429C-C29688F859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0"/>
            <a:ext cx="12192000" cy="54974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/>
              <a:t>RAG-</a:t>
            </a:r>
            <a:r>
              <a:rPr lang="ru-RU" sz="2000" dirty="0"/>
              <a:t>Конвейер</a:t>
            </a:r>
          </a:p>
        </p:txBody>
      </p:sp>
      <p:sp>
        <p:nvSpPr>
          <p:cNvPr id="2" name="AutoShape 4" descr="https://avatars.dzeninfra.ru/get-zen_doc/271828/pub_683a1068610de855474992d2_683a16cef5d1245ade986ced/post_crop_small_1080">
            <a:extLst>
              <a:ext uri="{FF2B5EF4-FFF2-40B4-BE49-F238E27FC236}">
                <a16:creationId xmlns:a16="http://schemas.microsoft.com/office/drawing/2014/main" id="{818B76ED-8B2F-405D-B292-CC4D59B04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D395448-E14A-4916-B5E7-FA83C6157A64}"/>
              </a:ext>
            </a:extLst>
          </p:cNvPr>
          <p:cNvSpPr/>
          <p:nvPr/>
        </p:nvSpPr>
        <p:spPr>
          <a:xfrm>
            <a:off x="6096000" y="2753591"/>
            <a:ext cx="1348509" cy="1350818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LLM-</a:t>
            </a:r>
            <a:r>
              <a:rPr lang="ru-RU" dirty="0"/>
              <a:t>модель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766D33-D334-4D1C-A5C8-D9178B95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98" y="1581727"/>
            <a:ext cx="1350818" cy="13508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154CFC-0A5F-4315-86D6-269088CD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7" y="2773798"/>
            <a:ext cx="1005603" cy="1005603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A3664D0-01B8-45BA-8C9D-D9FE2CD39686}"/>
              </a:ext>
            </a:extLst>
          </p:cNvPr>
          <p:cNvCxnSpPr>
            <a:stCxn id="12" idx="3"/>
          </p:cNvCxnSpPr>
          <p:nvPr/>
        </p:nvCxnSpPr>
        <p:spPr>
          <a:xfrm flipV="1">
            <a:off x="1117600" y="3276599"/>
            <a:ext cx="497840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431191-E132-443B-8DF2-7201BD51617B}"/>
              </a:ext>
            </a:extLst>
          </p:cNvPr>
          <p:cNvSpPr txBox="1"/>
          <p:nvPr/>
        </p:nvSpPr>
        <p:spPr>
          <a:xfrm>
            <a:off x="382747" y="914507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Вопрос </a:t>
            </a:r>
          </a:p>
          <a:p>
            <a:pPr algn="ctr"/>
            <a:r>
              <a:rPr lang="ru-RU" dirty="0"/>
              <a:t>пользователя</a:t>
            </a:r>
          </a:p>
        </p:txBody>
      </p:sp>
    </p:spTree>
    <p:extLst>
      <p:ext uri="{BB962C8B-B14F-4D97-AF65-F5344CB8AC3E}">
        <p14:creationId xmlns:p14="http://schemas.microsoft.com/office/powerpoint/2010/main" val="56284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E95E56C-AB36-41D4-A2E4-2880B2280542}"/>
              </a:ext>
            </a:extLst>
          </p:cNvPr>
          <p:cNvSpPr/>
          <p:nvPr/>
        </p:nvSpPr>
        <p:spPr>
          <a:xfrm>
            <a:off x="4671291" y="1995060"/>
            <a:ext cx="2773218" cy="22536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LLM-</a:t>
            </a:r>
            <a:r>
              <a:rPr lang="ru-RU" b="1" dirty="0">
                <a:solidFill>
                  <a:schemeClr val="tx1"/>
                </a:solidFill>
              </a:rPr>
              <a:t>сервер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F033E1-6BCF-0795-429C-C29688F859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0"/>
            <a:ext cx="12192000" cy="54974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/>
              <a:t>RAG-</a:t>
            </a:r>
            <a:r>
              <a:rPr lang="ru-RU" sz="2000" dirty="0"/>
              <a:t>Конвейер</a:t>
            </a:r>
          </a:p>
        </p:txBody>
      </p:sp>
      <p:sp>
        <p:nvSpPr>
          <p:cNvPr id="2" name="AutoShape 4" descr="https://avatars.dzeninfra.ru/get-zen_doc/271828/pub_683a1068610de855474992d2_683a16cef5d1245ade986ced/post_crop_small_1080">
            <a:extLst>
              <a:ext uri="{FF2B5EF4-FFF2-40B4-BE49-F238E27FC236}">
                <a16:creationId xmlns:a16="http://schemas.microsoft.com/office/drawing/2014/main" id="{818B76ED-8B2F-405D-B292-CC4D59B04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D395448-E14A-4916-B5E7-FA83C6157A64}"/>
              </a:ext>
            </a:extLst>
          </p:cNvPr>
          <p:cNvSpPr/>
          <p:nvPr/>
        </p:nvSpPr>
        <p:spPr>
          <a:xfrm>
            <a:off x="6096000" y="2753591"/>
            <a:ext cx="1348509" cy="1350818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LLM-</a:t>
            </a:r>
            <a:r>
              <a:rPr lang="ru-RU" dirty="0"/>
              <a:t>модель</a:t>
            </a:r>
          </a:p>
          <a:p>
            <a:pPr algn="ctr"/>
            <a:r>
              <a:rPr lang="ru-RU" sz="1100" dirty="0"/>
              <a:t>(локально</a:t>
            </a:r>
            <a:r>
              <a:rPr lang="en-US" sz="1100" dirty="0"/>
              <a:t>/</a:t>
            </a:r>
            <a:endParaRPr lang="ru-RU" sz="1100" dirty="0"/>
          </a:p>
          <a:p>
            <a:pPr algn="ctr"/>
            <a:r>
              <a:rPr lang="ru-RU" sz="1100" dirty="0"/>
              <a:t>удалённо)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766D33-D334-4D1C-A5C8-D9178B95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98" y="1581727"/>
            <a:ext cx="1350818" cy="13508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154CFC-0A5F-4315-86D6-269088CD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7" y="2773798"/>
            <a:ext cx="1005603" cy="1005603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A3664D0-01B8-45BA-8C9D-D9FE2CD3968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117600" y="3276600"/>
            <a:ext cx="35536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431191-E132-443B-8DF2-7201BD51617B}"/>
              </a:ext>
            </a:extLst>
          </p:cNvPr>
          <p:cNvSpPr txBox="1"/>
          <p:nvPr/>
        </p:nvSpPr>
        <p:spPr>
          <a:xfrm>
            <a:off x="382747" y="914507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Вопрос </a:t>
            </a:r>
          </a:p>
          <a:p>
            <a:pPr algn="ctr"/>
            <a:r>
              <a:rPr lang="ru-RU" dirty="0"/>
              <a:t>пользователя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56E466A-4E7A-40CA-A55B-C5D24FD20849}"/>
              </a:ext>
            </a:extLst>
          </p:cNvPr>
          <p:cNvSpPr/>
          <p:nvPr/>
        </p:nvSpPr>
        <p:spPr>
          <a:xfrm>
            <a:off x="4671291" y="2753591"/>
            <a:ext cx="1348509" cy="1350818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LLM-</a:t>
            </a:r>
            <a:r>
              <a:rPr lang="ru-RU" dirty="0"/>
              <a:t>агент</a:t>
            </a:r>
          </a:p>
        </p:txBody>
      </p:sp>
    </p:spTree>
    <p:extLst>
      <p:ext uri="{BB962C8B-B14F-4D97-AF65-F5344CB8AC3E}">
        <p14:creationId xmlns:p14="http://schemas.microsoft.com/office/powerpoint/2010/main" val="10461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58FFB08-A417-4817-B03B-B20F94B0B4AF}"/>
              </a:ext>
            </a:extLst>
          </p:cNvPr>
          <p:cNvSpPr/>
          <p:nvPr/>
        </p:nvSpPr>
        <p:spPr>
          <a:xfrm>
            <a:off x="6052149" y="3075690"/>
            <a:ext cx="5801412" cy="3337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Подсистема хранения данных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E95E56C-AB36-41D4-A2E4-2880B2280542}"/>
              </a:ext>
            </a:extLst>
          </p:cNvPr>
          <p:cNvSpPr/>
          <p:nvPr/>
        </p:nvSpPr>
        <p:spPr>
          <a:xfrm>
            <a:off x="4671291" y="1995060"/>
            <a:ext cx="2773218" cy="22536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LLM-</a:t>
            </a:r>
            <a:r>
              <a:rPr lang="ru-RU" b="1" dirty="0">
                <a:solidFill>
                  <a:schemeClr val="tx1"/>
                </a:solidFill>
              </a:rPr>
              <a:t>сервер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F033E1-6BCF-0795-429C-C29688F859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0"/>
            <a:ext cx="12192000" cy="54974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/>
              <a:t>RAG-</a:t>
            </a:r>
            <a:r>
              <a:rPr lang="ru-RU" sz="2000" dirty="0"/>
              <a:t>Конвейер</a:t>
            </a:r>
          </a:p>
        </p:txBody>
      </p:sp>
      <p:sp>
        <p:nvSpPr>
          <p:cNvPr id="2" name="AutoShape 4" descr="https://avatars.dzeninfra.ru/get-zen_doc/271828/pub_683a1068610de855474992d2_683a16cef5d1245ade986ced/post_crop_small_1080">
            <a:extLst>
              <a:ext uri="{FF2B5EF4-FFF2-40B4-BE49-F238E27FC236}">
                <a16:creationId xmlns:a16="http://schemas.microsoft.com/office/drawing/2014/main" id="{818B76ED-8B2F-405D-B292-CC4D59B04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D395448-E14A-4916-B5E7-FA83C6157A64}"/>
              </a:ext>
            </a:extLst>
          </p:cNvPr>
          <p:cNvSpPr/>
          <p:nvPr/>
        </p:nvSpPr>
        <p:spPr>
          <a:xfrm>
            <a:off x="6096000" y="2753591"/>
            <a:ext cx="1348509" cy="1350818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LLM-</a:t>
            </a:r>
            <a:r>
              <a:rPr lang="ru-RU" dirty="0"/>
              <a:t>модель</a:t>
            </a:r>
          </a:p>
          <a:p>
            <a:pPr algn="ctr"/>
            <a:r>
              <a:rPr lang="ru-RU" sz="1100" dirty="0"/>
              <a:t>(локально</a:t>
            </a:r>
            <a:r>
              <a:rPr lang="en-US" sz="1100" dirty="0"/>
              <a:t>/</a:t>
            </a:r>
            <a:endParaRPr lang="ru-RU" sz="1100" dirty="0"/>
          </a:p>
          <a:p>
            <a:pPr algn="ctr"/>
            <a:r>
              <a:rPr lang="ru-RU" sz="1100" dirty="0"/>
              <a:t>удалённо)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766D33-D334-4D1C-A5C8-D9178B95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98" y="1581727"/>
            <a:ext cx="1350818" cy="13508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154CFC-0A5F-4315-86D6-269088CD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7" y="2773798"/>
            <a:ext cx="1005603" cy="1005603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A3664D0-01B8-45BA-8C9D-D9FE2CD3968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117600" y="3276600"/>
            <a:ext cx="35536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431191-E132-443B-8DF2-7201BD51617B}"/>
              </a:ext>
            </a:extLst>
          </p:cNvPr>
          <p:cNvSpPr txBox="1"/>
          <p:nvPr/>
        </p:nvSpPr>
        <p:spPr>
          <a:xfrm>
            <a:off x="382747" y="914507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Вопрос </a:t>
            </a:r>
          </a:p>
          <a:p>
            <a:pPr algn="ctr"/>
            <a:r>
              <a:rPr lang="ru-RU" dirty="0"/>
              <a:t>пользователя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56E466A-4E7A-40CA-A55B-C5D24FD20849}"/>
              </a:ext>
            </a:extLst>
          </p:cNvPr>
          <p:cNvSpPr/>
          <p:nvPr/>
        </p:nvSpPr>
        <p:spPr>
          <a:xfrm>
            <a:off x="4671291" y="2753591"/>
            <a:ext cx="1348509" cy="1350818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LLM-</a:t>
            </a:r>
            <a:r>
              <a:rPr lang="ru-RU" dirty="0"/>
              <a:t>агент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148523-A35C-402B-A7D5-81D09B604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980" y="5163077"/>
            <a:ext cx="1124429" cy="11244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CD1A7A-3AE5-4B69-9013-FEF6C5AC4D67}"/>
              </a:ext>
            </a:extLst>
          </p:cNvPr>
          <p:cNvSpPr txBox="1"/>
          <p:nvPr/>
        </p:nvSpPr>
        <p:spPr>
          <a:xfrm>
            <a:off x="8465516" y="4802758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Источники данных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4527FA-E116-4C22-A1B5-C22413C0D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552" y="5172877"/>
            <a:ext cx="1124428" cy="112442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97297BA-460B-49F9-90EC-34D7970E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9357" y="5128291"/>
            <a:ext cx="1124429" cy="1124429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248E3E7-BD1F-4442-AE75-79C7D397D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171" y="5234399"/>
            <a:ext cx="1124429" cy="106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1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58FFB08-A417-4817-B03B-B20F94B0B4AF}"/>
              </a:ext>
            </a:extLst>
          </p:cNvPr>
          <p:cNvSpPr/>
          <p:nvPr/>
        </p:nvSpPr>
        <p:spPr>
          <a:xfrm>
            <a:off x="6052149" y="3075690"/>
            <a:ext cx="5801412" cy="3337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Подсистема хранения данных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E95E56C-AB36-41D4-A2E4-2880B2280542}"/>
              </a:ext>
            </a:extLst>
          </p:cNvPr>
          <p:cNvSpPr/>
          <p:nvPr/>
        </p:nvSpPr>
        <p:spPr>
          <a:xfrm>
            <a:off x="4671291" y="1995060"/>
            <a:ext cx="2773218" cy="22536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LLM-</a:t>
            </a:r>
            <a:r>
              <a:rPr lang="ru-RU" b="1" dirty="0">
                <a:solidFill>
                  <a:schemeClr val="tx1"/>
                </a:solidFill>
              </a:rPr>
              <a:t>сервер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F033E1-6BCF-0795-429C-C29688F859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0"/>
            <a:ext cx="12192000" cy="54974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/>
              <a:t>RAG-</a:t>
            </a:r>
            <a:r>
              <a:rPr lang="ru-RU" sz="2000" dirty="0"/>
              <a:t>Конвейер</a:t>
            </a:r>
          </a:p>
        </p:txBody>
      </p:sp>
      <p:sp>
        <p:nvSpPr>
          <p:cNvPr id="2" name="AutoShape 4" descr="https://avatars.dzeninfra.ru/get-zen_doc/271828/pub_683a1068610de855474992d2_683a16cef5d1245ade986ced/post_crop_small_1080">
            <a:extLst>
              <a:ext uri="{FF2B5EF4-FFF2-40B4-BE49-F238E27FC236}">
                <a16:creationId xmlns:a16="http://schemas.microsoft.com/office/drawing/2014/main" id="{818B76ED-8B2F-405D-B292-CC4D59B04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D395448-E14A-4916-B5E7-FA83C6157A64}"/>
              </a:ext>
            </a:extLst>
          </p:cNvPr>
          <p:cNvSpPr/>
          <p:nvPr/>
        </p:nvSpPr>
        <p:spPr>
          <a:xfrm>
            <a:off x="6096000" y="2753591"/>
            <a:ext cx="1348509" cy="1350818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LLM-</a:t>
            </a:r>
            <a:r>
              <a:rPr lang="ru-RU" dirty="0"/>
              <a:t>модель</a:t>
            </a:r>
          </a:p>
          <a:p>
            <a:pPr algn="ctr"/>
            <a:r>
              <a:rPr lang="ru-RU" sz="1100" dirty="0"/>
              <a:t>(локально</a:t>
            </a:r>
            <a:r>
              <a:rPr lang="en-US" sz="1100" dirty="0"/>
              <a:t>/</a:t>
            </a:r>
            <a:endParaRPr lang="ru-RU" sz="1100" dirty="0"/>
          </a:p>
          <a:p>
            <a:pPr algn="ctr"/>
            <a:r>
              <a:rPr lang="ru-RU" sz="1100" dirty="0"/>
              <a:t>удалённо)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766D33-D334-4D1C-A5C8-D9178B95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98" y="1581727"/>
            <a:ext cx="1350818" cy="13508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154CFC-0A5F-4315-86D6-269088CD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7" y="2773798"/>
            <a:ext cx="1005603" cy="1005603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A3664D0-01B8-45BA-8C9D-D9FE2CD3968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117600" y="3276600"/>
            <a:ext cx="35536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431191-E132-443B-8DF2-7201BD51617B}"/>
              </a:ext>
            </a:extLst>
          </p:cNvPr>
          <p:cNvSpPr txBox="1"/>
          <p:nvPr/>
        </p:nvSpPr>
        <p:spPr>
          <a:xfrm>
            <a:off x="382747" y="914507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Вопрос </a:t>
            </a:r>
          </a:p>
          <a:p>
            <a:pPr algn="ctr"/>
            <a:r>
              <a:rPr lang="ru-RU" dirty="0"/>
              <a:t>пользователя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56E466A-4E7A-40CA-A55B-C5D24FD20849}"/>
              </a:ext>
            </a:extLst>
          </p:cNvPr>
          <p:cNvSpPr/>
          <p:nvPr/>
        </p:nvSpPr>
        <p:spPr>
          <a:xfrm>
            <a:off x="4671291" y="2753591"/>
            <a:ext cx="1348509" cy="1350818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LLM-</a:t>
            </a:r>
            <a:r>
              <a:rPr lang="ru-RU" dirty="0"/>
              <a:t>агент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148523-A35C-402B-A7D5-81D09B604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980" y="5163077"/>
            <a:ext cx="1124429" cy="11244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CD1A7A-3AE5-4B69-9013-FEF6C5AC4D67}"/>
              </a:ext>
            </a:extLst>
          </p:cNvPr>
          <p:cNvSpPr txBox="1"/>
          <p:nvPr/>
        </p:nvSpPr>
        <p:spPr>
          <a:xfrm>
            <a:off x="8465516" y="4802758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Источники данных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4527FA-E116-4C22-A1B5-C22413C0D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552" y="5172877"/>
            <a:ext cx="1124428" cy="112442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97297BA-460B-49F9-90EC-34D7970E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9357" y="5128291"/>
            <a:ext cx="1124429" cy="1124429"/>
          </a:xfrm>
          <a:prstGeom prst="rect">
            <a:avLst/>
          </a:prstGeom>
        </p:spPr>
      </p:pic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id="{24DF2442-291F-4199-A80E-6A4E293C676F}"/>
              </a:ext>
            </a:extLst>
          </p:cNvPr>
          <p:cNvCxnSpPr>
            <a:cxnSpLocks/>
          </p:cNvCxnSpPr>
          <p:nvPr/>
        </p:nvCxnSpPr>
        <p:spPr>
          <a:xfrm flipV="1">
            <a:off x="7600264" y="4185728"/>
            <a:ext cx="1504021" cy="1028761"/>
          </a:xfrm>
          <a:prstGeom prst="bentConnector3">
            <a:avLst>
              <a:gd name="adj1" fmla="val -25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: уступ 60">
            <a:extLst>
              <a:ext uri="{FF2B5EF4-FFF2-40B4-BE49-F238E27FC236}">
                <a16:creationId xmlns:a16="http://schemas.microsoft.com/office/drawing/2014/main" id="{C22E2D6A-A448-4876-9A5C-8997BB84FE1A}"/>
              </a:ext>
            </a:extLst>
          </p:cNvPr>
          <p:cNvCxnSpPr>
            <a:cxnSpLocks/>
          </p:cNvCxnSpPr>
          <p:nvPr/>
        </p:nvCxnSpPr>
        <p:spPr>
          <a:xfrm rot="10800000">
            <a:off x="10300997" y="4185729"/>
            <a:ext cx="940233" cy="793897"/>
          </a:xfrm>
          <a:prstGeom prst="bentConnector3">
            <a:avLst>
              <a:gd name="adj1" fmla="val 38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248E3E7-BD1F-4442-AE75-79C7D397D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171" y="5234399"/>
            <a:ext cx="1124429" cy="106990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6F56BCCC-2C4D-4C20-A8E0-8AF45A9CF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551" y="3652993"/>
            <a:ext cx="1191445" cy="114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0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CA30241-23EC-4165-AC65-3B90906D2511}"/>
              </a:ext>
            </a:extLst>
          </p:cNvPr>
          <p:cNvSpPr/>
          <p:nvPr/>
        </p:nvSpPr>
        <p:spPr>
          <a:xfrm>
            <a:off x="6007841" y="500557"/>
            <a:ext cx="5801412" cy="2521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Подсистема исполнения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Хостинг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Веб-сервер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Базы данных</a:t>
            </a:r>
          </a:p>
          <a:p>
            <a:pPr algn="r"/>
            <a:r>
              <a:rPr lang="ru-RU" dirty="0" err="1">
                <a:solidFill>
                  <a:schemeClr val="tx1"/>
                </a:solidFill>
              </a:rPr>
              <a:t>Эмбеддинги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58FFB08-A417-4817-B03B-B20F94B0B4AF}"/>
              </a:ext>
            </a:extLst>
          </p:cNvPr>
          <p:cNvSpPr/>
          <p:nvPr/>
        </p:nvSpPr>
        <p:spPr>
          <a:xfrm>
            <a:off x="6052149" y="3075690"/>
            <a:ext cx="5801412" cy="3337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Подсистема хранения данных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E95E56C-AB36-41D4-A2E4-2880B2280542}"/>
              </a:ext>
            </a:extLst>
          </p:cNvPr>
          <p:cNvSpPr/>
          <p:nvPr/>
        </p:nvSpPr>
        <p:spPr>
          <a:xfrm>
            <a:off x="4671291" y="1995060"/>
            <a:ext cx="2773218" cy="22536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LLM-</a:t>
            </a:r>
            <a:r>
              <a:rPr lang="ru-RU" b="1" dirty="0">
                <a:solidFill>
                  <a:schemeClr val="tx1"/>
                </a:solidFill>
              </a:rPr>
              <a:t>сервер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F033E1-6BCF-0795-429C-C29688F859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0"/>
            <a:ext cx="12192000" cy="54974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/>
              <a:t>RAG-</a:t>
            </a:r>
            <a:r>
              <a:rPr lang="ru-RU" sz="2000" dirty="0"/>
              <a:t>Конвейер</a:t>
            </a:r>
          </a:p>
        </p:txBody>
      </p:sp>
      <p:sp>
        <p:nvSpPr>
          <p:cNvPr id="2" name="AutoShape 4" descr="https://avatars.dzeninfra.ru/get-zen_doc/271828/pub_683a1068610de855474992d2_683a16cef5d1245ade986ced/post_crop_small_1080">
            <a:extLst>
              <a:ext uri="{FF2B5EF4-FFF2-40B4-BE49-F238E27FC236}">
                <a16:creationId xmlns:a16="http://schemas.microsoft.com/office/drawing/2014/main" id="{818B76ED-8B2F-405D-B292-CC4D59B04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D395448-E14A-4916-B5E7-FA83C6157A64}"/>
              </a:ext>
            </a:extLst>
          </p:cNvPr>
          <p:cNvSpPr/>
          <p:nvPr/>
        </p:nvSpPr>
        <p:spPr>
          <a:xfrm>
            <a:off x="6096000" y="2753591"/>
            <a:ext cx="1348509" cy="1350818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LLM-</a:t>
            </a:r>
            <a:r>
              <a:rPr lang="ru-RU" dirty="0"/>
              <a:t>модель</a:t>
            </a:r>
          </a:p>
          <a:p>
            <a:pPr algn="ctr"/>
            <a:r>
              <a:rPr lang="ru-RU" sz="1100" dirty="0"/>
              <a:t>(локально</a:t>
            </a:r>
            <a:r>
              <a:rPr lang="en-US" sz="1100" dirty="0"/>
              <a:t>/</a:t>
            </a:r>
            <a:endParaRPr lang="ru-RU" sz="1100" dirty="0"/>
          </a:p>
          <a:p>
            <a:pPr algn="ctr"/>
            <a:r>
              <a:rPr lang="ru-RU" sz="1100" dirty="0"/>
              <a:t>удалённо)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766D33-D334-4D1C-A5C8-D9178B95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98" y="1581727"/>
            <a:ext cx="1350818" cy="13508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154CFC-0A5F-4315-86D6-269088CD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7" y="2773798"/>
            <a:ext cx="1005603" cy="1005603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A3664D0-01B8-45BA-8C9D-D9FE2CD3968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117600" y="3276600"/>
            <a:ext cx="35536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431191-E132-443B-8DF2-7201BD51617B}"/>
              </a:ext>
            </a:extLst>
          </p:cNvPr>
          <p:cNvSpPr txBox="1"/>
          <p:nvPr/>
        </p:nvSpPr>
        <p:spPr>
          <a:xfrm>
            <a:off x="382747" y="914507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Вопрос </a:t>
            </a:r>
          </a:p>
          <a:p>
            <a:pPr algn="ctr"/>
            <a:r>
              <a:rPr lang="ru-RU" dirty="0"/>
              <a:t>пользователя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56E466A-4E7A-40CA-A55B-C5D24FD20849}"/>
              </a:ext>
            </a:extLst>
          </p:cNvPr>
          <p:cNvSpPr/>
          <p:nvPr/>
        </p:nvSpPr>
        <p:spPr>
          <a:xfrm>
            <a:off x="4671291" y="2753591"/>
            <a:ext cx="1348509" cy="1350818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LLM-</a:t>
            </a:r>
            <a:r>
              <a:rPr lang="ru-RU" dirty="0"/>
              <a:t>агент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148523-A35C-402B-A7D5-81D09B604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980" y="5163077"/>
            <a:ext cx="1124429" cy="11244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CD1A7A-3AE5-4B69-9013-FEF6C5AC4D67}"/>
              </a:ext>
            </a:extLst>
          </p:cNvPr>
          <p:cNvSpPr txBox="1"/>
          <p:nvPr/>
        </p:nvSpPr>
        <p:spPr>
          <a:xfrm>
            <a:off x="8465516" y="4802758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Источники данных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4527FA-E116-4C22-A1B5-C22413C0D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552" y="5172877"/>
            <a:ext cx="1124428" cy="112442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97297BA-460B-49F9-90EC-34D7970E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9357" y="5128291"/>
            <a:ext cx="1124429" cy="1124429"/>
          </a:xfrm>
          <a:prstGeom prst="rect">
            <a:avLst/>
          </a:prstGeom>
        </p:spPr>
      </p:pic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id="{24DF2442-291F-4199-A80E-6A4E293C676F}"/>
              </a:ext>
            </a:extLst>
          </p:cNvPr>
          <p:cNvCxnSpPr>
            <a:cxnSpLocks/>
          </p:cNvCxnSpPr>
          <p:nvPr/>
        </p:nvCxnSpPr>
        <p:spPr>
          <a:xfrm flipV="1">
            <a:off x="7600264" y="4185728"/>
            <a:ext cx="1504021" cy="1028761"/>
          </a:xfrm>
          <a:prstGeom prst="bentConnector3">
            <a:avLst>
              <a:gd name="adj1" fmla="val -25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: уступ 60">
            <a:extLst>
              <a:ext uri="{FF2B5EF4-FFF2-40B4-BE49-F238E27FC236}">
                <a16:creationId xmlns:a16="http://schemas.microsoft.com/office/drawing/2014/main" id="{C22E2D6A-A448-4876-9A5C-8997BB84FE1A}"/>
              </a:ext>
            </a:extLst>
          </p:cNvPr>
          <p:cNvCxnSpPr>
            <a:cxnSpLocks/>
          </p:cNvCxnSpPr>
          <p:nvPr/>
        </p:nvCxnSpPr>
        <p:spPr>
          <a:xfrm rot="10800000">
            <a:off x="10300997" y="4185729"/>
            <a:ext cx="940233" cy="793897"/>
          </a:xfrm>
          <a:prstGeom prst="bentConnector3">
            <a:avLst>
              <a:gd name="adj1" fmla="val 38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248E3E7-BD1F-4442-AE75-79C7D397D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171" y="5234399"/>
            <a:ext cx="1124429" cy="106990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6F56BCCC-2C4D-4C20-A8E0-8AF45A9CF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551" y="3652993"/>
            <a:ext cx="1191445" cy="114976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D26CC0-6D08-4C33-8D9A-25EF83627FA0}"/>
              </a:ext>
            </a:extLst>
          </p:cNvPr>
          <p:cNvSpPr/>
          <p:nvPr/>
        </p:nvSpPr>
        <p:spPr>
          <a:xfrm>
            <a:off x="1240132" y="3297490"/>
            <a:ext cx="3146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Возможна классификация запроса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A49571C-BBBB-4C98-B887-294AB988844A}"/>
              </a:ext>
            </a:extLst>
          </p:cNvPr>
          <p:cNvCxnSpPr/>
          <p:nvPr/>
        </p:nvCxnSpPr>
        <p:spPr>
          <a:xfrm flipH="1">
            <a:off x="7444509" y="4008023"/>
            <a:ext cx="16650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3CC9283-CE34-45DC-8EA5-5AA71DAF4CCD}"/>
              </a:ext>
            </a:extLst>
          </p:cNvPr>
          <p:cNvSpPr txBox="1"/>
          <p:nvPr/>
        </p:nvSpPr>
        <p:spPr>
          <a:xfrm>
            <a:off x="7576624" y="3518685"/>
            <a:ext cx="14178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/>
              <a:t>Векторы соответствия </a:t>
            </a:r>
          </a:p>
        </p:txBody>
      </p:sp>
    </p:spTree>
    <p:extLst>
      <p:ext uri="{BB962C8B-B14F-4D97-AF65-F5344CB8AC3E}">
        <p14:creationId xmlns:p14="http://schemas.microsoft.com/office/powerpoint/2010/main" val="9065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8BE2B3-60B2-CB0B-63DE-CDD87BE40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510" y="1363942"/>
            <a:ext cx="7825372" cy="4130115"/>
          </a:xfrm>
        </p:spPr>
        <p:txBody>
          <a:bodyPr anchor="ctr">
            <a:noAutofit/>
          </a:bodyPr>
          <a:lstStyle/>
          <a:p>
            <a:pPr algn="ctr"/>
            <a:br>
              <a:rPr lang="ru-RU" sz="2400" dirty="0"/>
            </a:br>
            <a:r>
              <a:rPr lang="ru-RU" sz="2800" dirty="0"/>
              <a:t>Методы использования больших языковых моделей с собственной базой знаний для обработки запросов пользователей</a:t>
            </a:r>
            <a:endParaRPr lang="en-US" sz="2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1CECA5-B7DC-6592-2DE1-E9898C9E50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73882" y="6052169"/>
            <a:ext cx="2741310" cy="624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Денисова Полина Андреевна</a:t>
            </a:r>
          </a:p>
          <a:p>
            <a:pPr>
              <a:spcBef>
                <a:spcPts val="0"/>
              </a:spcBef>
            </a:pPr>
            <a:r>
              <a:rPr lang="ru-RU" dirty="0"/>
              <a:t>4 курс бакалавриата МИ </a:t>
            </a:r>
            <a:r>
              <a:rPr lang="ru-RU" dirty="0" err="1"/>
              <a:t>ВлГУ</a:t>
            </a: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9A5189-5F71-4B6B-9EE5-3886153D2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9" t="4082" r="11696" b="8708"/>
          <a:stretch/>
        </p:blipFill>
        <p:spPr>
          <a:xfrm>
            <a:off x="9173882" y="1363942"/>
            <a:ext cx="3018118" cy="41301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08D582-D403-4CAE-B771-63BDC91B4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9" y="1442847"/>
            <a:ext cx="1067088" cy="10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0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ОМК Основные цвета">
      <a:dk1>
        <a:srgbClr val="19212B"/>
      </a:dk1>
      <a:lt1>
        <a:srgbClr val="FEFFFF"/>
      </a:lt1>
      <a:dk2>
        <a:srgbClr val="8D8E91"/>
      </a:dk2>
      <a:lt2>
        <a:srgbClr val="E8E8E8"/>
      </a:lt2>
      <a:accent1>
        <a:srgbClr val="7B002A"/>
      </a:accent1>
      <a:accent2>
        <a:srgbClr val="F08000"/>
      </a:accent2>
      <a:accent3>
        <a:srgbClr val="281D44"/>
      </a:accent3>
      <a:accent4>
        <a:srgbClr val="481FC9"/>
      </a:accent4>
      <a:accent5>
        <a:srgbClr val="732000"/>
      </a:accent5>
      <a:accent6>
        <a:srgbClr val="007BFF"/>
      </a:accent6>
      <a:hlink>
        <a:srgbClr val="773DBD"/>
      </a:hlink>
      <a:folHlink>
        <a:srgbClr val="390057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946</Words>
  <Application>Microsoft Office PowerPoint</Application>
  <PresentationFormat>Широкоэкранный</PresentationFormat>
  <Paragraphs>219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Aptos</vt:lpstr>
      <vt:lpstr>Arial</vt:lpstr>
      <vt:lpstr>Verdana</vt:lpstr>
      <vt:lpstr>Office Theme</vt:lpstr>
      <vt:lpstr> Парсинг, чанкинг, эмбеддинги и базы знаний: полный пайплайн превращения данных в основу для интеллектуальных систем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Методы использования больших языковых моделей с собственной базой знаний для обработки запросов пользователей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больших языковых моделей </vt:lpstr>
      <vt:lpstr>Прототип ИИ-ассистента</vt:lpstr>
      <vt:lpstr>Примеры ответов от ИИ-ассистента</vt:lpstr>
      <vt:lpstr>Использование ИИ-ассистента на основе RAG позволяет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  <vt:lpstr>В ходе данного исследования был разработан прототип ИИ-ассистент для технической техподдержки отечественной операционной системы Ред ОС. Прототип основан на базе RAG-архитектуры. В ходе работы было  сделано следующее: 1) Развернута векторная база знаний на Qdrant с поддержкой быстрого поиска по схожести 2) Интегрирована большая языковая модель GigaChat 3) Реализована подсистема классификации запросов 4) Прототип успешно размещён на хостинге reg.ru и доступен по адресу: http://редкопилот.рф. В данный момент ведётся закрытое тестирование.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использования больших языковых моделей с собственной базой знаний для обработки запросов пользователей</dc:title>
  <dc:creator>Владислав</dc:creator>
  <cp:lastModifiedBy>max gus</cp:lastModifiedBy>
  <cp:revision>175</cp:revision>
  <dcterms:created xsi:type="dcterms:W3CDTF">2025-10-21T06:36:19Z</dcterms:created>
  <dcterms:modified xsi:type="dcterms:W3CDTF">2025-12-06T14:04:01Z</dcterms:modified>
</cp:coreProperties>
</file>